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59" r:id="rId6"/>
    <p:sldId id="268" r:id="rId7"/>
    <p:sldId id="260" r:id="rId8"/>
    <p:sldId id="270" r:id="rId9"/>
    <p:sldId id="271" r:id="rId10"/>
    <p:sldId id="261" r:id="rId11"/>
    <p:sldId id="263" r:id="rId12"/>
    <p:sldId id="269" r:id="rId13"/>
    <p:sldId id="265" r:id="rId14"/>
    <p:sldId id="264" r:id="rId15"/>
    <p:sldId id="273" r:id="rId16"/>
    <p:sldId id="272" r:id="rId17"/>
    <p:sldId id="266" r:id="rId18"/>
  </p:sldIdLst>
  <p:sldSz cx="18288000" cy="10287000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Heavy" panose="020F0502020204030203" pitchFamily="34" charset="0"/>
      <p:regular r:id="rId24"/>
      <p:bold r:id="rId25"/>
    </p:embeddedFont>
    <p:embeddedFont>
      <p:font typeface="Lato Italics" panose="020F0502020204030203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610" autoAdjust="0"/>
  </p:normalViewPr>
  <p:slideViewPr>
    <p:cSldViewPr>
      <p:cViewPr>
        <p:scale>
          <a:sx n="49" d="100"/>
          <a:sy n="49" d="100"/>
        </p:scale>
        <p:origin x="736" y="1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E3B43-40E9-5248-BBC9-7A4A403C89A6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84B3B-C23F-F543-8538-259D3056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45-year-old high CLTV customer who has been loyal for years might churn if competitors offer better value, because their loss would be costly to the company.</a:t>
            </a:r>
          </a:p>
          <a:p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28-year-old low CLTV customer might churn quickly for a cheaper plan, representing a smaller but more frequent churn segment.</a:t>
            </a:r>
          </a:p>
          <a:p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/>
              <a:t>Low CLTV</a:t>
            </a:r>
            <a:r>
              <a:rPr lang="en-CA" sz="1800" dirty="0"/>
              <a:t> → may indicate lower engagement, short contracts, or low service usage — higher churn risk.</a:t>
            </a:r>
          </a:p>
          <a:p>
            <a:endParaRPr lang="en-CA" sz="1800" dirty="0"/>
          </a:p>
          <a:p>
            <a:r>
              <a:rPr lang="en-CA" sz="1800" b="1" dirty="0"/>
              <a:t>High CLTV</a:t>
            </a:r>
            <a:r>
              <a:rPr lang="en-CA" sz="1800" dirty="0"/>
              <a:t> → in some cases, these customers may churn if they feel neglected or find a better deal elsewhere because they know their worth.</a:t>
            </a:r>
          </a:p>
          <a:p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84B3B-C23F-F543-8538-259D305652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4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true customer-centric strategy requires a cultural shift within the organization. Every employee should understand the importance of the customer and strive to deliver exceptional service. A true customer-centric strategy necessitates a cultural shift within the organization. Every employee must comprehend the importance of the customer and strive to provide exceptional service.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84B3B-C23F-F543-8538-259D305652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08C6-A682-680B-F912-9F3A5A62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F2C78-63A4-4095-5A81-3372DEDE7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B039B-94B9-8E93-95CF-7D7E776A1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true customer-centric strategy requires a cultural shift within the organization. Every employee should understand the importance of the customer and strive to deliver exceptional service. A true customer-centric strategy necessitates a cultural shift within the organization. Every employee must comprehend the importance of the customer and strive to provide exceptional service.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7306-E91E-DE38-378C-00F911F71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84B3B-C23F-F543-8538-259D305652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0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5727" y="-4480169"/>
            <a:ext cx="15528628" cy="1334491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033189"/>
            <a:ext cx="18288000" cy="3244006"/>
          </a:xfrm>
          <a:custGeom>
            <a:avLst/>
            <a:gdLst/>
            <a:ahLst/>
            <a:cxnLst/>
            <a:rect l="l" t="t" r="r" b="b"/>
            <a:pathLst>
              <a:path w="18288000" h="3244006">
                <a:moveTo>
                  <a:pt x="0" y="0"/>
                </a:moveTo>
                <a:lnTo>
                  <a:pt x="18288000" y="0"/>
                </a:lnTo>
                <a:lnTo>
                  <a:pt x="18288000" y="3244006"/>
                </a:lnTo>
                <a:lnTo>
                  <a:pt x="0" y="32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345101" y="-729843"/>
            <a:ext cx="9950882" cy="8551539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26605" t="-8845" r="-14631" b="-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2494807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1919954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11345101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4692" y="1316534"/>
            <a:ext cx="8203501" cy="481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9392" b="1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TELECOM CUSTOMER CHURN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756" y="6483334"/>
            <a:ext cx="8680244" cy="120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i="1">
                <a:solidFill>
                  <a:srgbClr val="000000"/>
                </a:solidFill>
                <a:latin typeface="Lato Italics"/>
                <a:ea typeface="Lato Italics"/>
                <a:cs typeface="Lato Italics"/>
                <a:sym typeface="Lato Italics"/>
              </a:rPr>
              <a:t>BUILDING LOYALTY THROUGH EXCEPTIONAL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34618-6100-0E87-1D90-5D5420BE59DD}"/>
              </a:ext>
            </a:extLst>
          </p:cNvPr>
          <p:cNvSpPr txBox="1"/>
          <p:nvPr/>
        </p:nvSpPr>
        <p:spPr>
          <a:xfrm>
            <a:off x="4197656" y="7946238"/>
            <a:ext cx="679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CHUKELU STEPHEN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04580" y="843848"/>
            <a:ext cx="19531041" cy="13344915"/>
            <a:chOff x="0" y="0"/>
            <a:chExt cx="1022294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58910" y="-1817452"/>
            <a:ext cx="17259300" cy="3634904"/>
            <a:chOff x="0" y="0"/>
            <a:chExt cx="3316627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16627" cy="698500"/>
            </a:xfrm>
            <a:custGeom>
              <a:avLst/>
              <a:gdLst/>
              <a:ahLst/>
              <a:cxnLst/>
              <a:rect l="l" t="t" r="r" b="b"/>
              <a:pathLst>
                <a:path w="3316627" h="698500">
                  <a:moveTo>
                    <a:pt x="3316627" y="349250"/>
                  </a:moveTo>
                  <a:lnTo>
                    <a:pt x="311342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113427" y="0"/>
                  </a:lnTo>
                  <a:lnTo>
                    <a:pt x="3316627" y="34925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308802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483411" y="376421"/>
            <a:ext cx="6842321" cy="1441031"/>
            <a:chOff x="0" y="0"/>
            <a:chExt cx="3316627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16627" cy="698500"/>
            </a:xfrm>
            <a:custGeom>
              <a:avLst/>
              <a:gdLst/>
              <a:ahLst/>
              <a:cxnLst/>
              <a:rect l="l" t="t" r="r" b="b"/>
              <a:pathLst>
                <a:path w="3316627" h="698500">
                  <a:moveTo>
                    <a:pt x="3316627" y="349250"/>
                  </a:moveTo>
                  <a:lnTo>
                    <a:pt x="311342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113427" y="0"/>
                  </a:lnTo>
                  <a:lnTo>
                    <a:pt x="3316627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308802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327958" y="2198127"/>
            <a:ext cx="864391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MODEL APPROACH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27958" y="4507125"/>
            <a:ext cx="8931342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Train the model using historical data.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Validate the model with new, unseen data.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Apply it to real customer data for churn prediction.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Continuously retrain with fresh data to adapt to changes.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A787E-D816-C81C-8DDE-C14A784F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0" y="1938096"/>
            <a:ext cx="7772400" cy="5181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4E7922-888E-77EB-EB4C-6A4913EE6EA1}"/>
              </a:ext>
            </a:extLst>
          </p:cNvPr>
          <p:cNvSpPr txBox="1"/>
          <p:nvPr/>
        </p:nvSpPr>
        <p:spPr>
          <a:xfrm>
            <a:off x="30020" y="8434400"/>
            <a:ext cx="17229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predictive models were tested to identify the most accurate and reliable approach for forecasting customer churn.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728242" y="7141998"/>
            <a:ext cx="13559758" cy="3145002"/>
          </a:xfrm>
          <a:custGeom>
            <a:avLst/>
            <a:gdLst/>
            <a:ahLst/>
            <a:cxnLst/>
            <a:rect l="l" t="t" r="r" b="b"/>
            <a:pathLst>
              <a:path w="13559758" h="3145002">
                <a:moveTo>
                  <a:pt x="13559758" y="0"/>
                </a:moveTo>
                <a:lnTo>
                  <a:pt x="0" y="0"/>
                </a:lnTo>
                <a:lnTo>
                  <a:pt x="0" y="3145002"/>
                </a:lnTo>
                <a:lnTo>
                  <a:pt x="13559758" y="3145002"/>
                </a:lnTo>
                <a:lnTo>
                  <a:pt x="13559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13242" y="9258300"/>
            <a:ext cx="8519328" cy="3086100"/>
            <a:chOff x="0" y="0"/>
            <a:chExt cx="224377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3774" cy="812800"/>
            </a:xfrm>
            <a:custGeom>
              <a:avLst/>
              <a:gdLst/>
              <a:ahLst/>
              <a:cxnLst/>
              <a:rect l="l" t="t" r="r" b="b"/>
              <a:pathLst>
                <a:path w="2243774" h="812800">
                  <a:moveTo>
                    <a:pt x="0" y="0"/>
                  </a:moveTo>
                  <a:lnTo>
                    <a:pt x="2243774" y="0"/>
                  </a:lnTo>
                  <a:lnTo>
                    <a:pt x="22437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4377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08121" y="-6972031"/>
            <a:ext cx="19531041" cy="13344915"/>
            <a:chOff x="0" y="0"/>
            <a:chExt cx="1022294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162050"/>
            <a:ext cx="9881377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BEST MODEL FOR CUSTOMER CHURN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7550" y="3707262"/>
            <a:ext cx="4712495" cy="1225708"/>
            <a:chOff x="0" y="0"/>
            <a:chExt cx="1241151" cy="322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1151" cy="322820"/>
            </a:xfrm>
            <a:custGeom>
              <a:avLst/>
              <a:gdLst/>
              <a:ahLst/>
              <a:cxnLst/>
              <a:rect l="l" t="t" r="r" b="b"/>
              <a:pathLst>
                <a:path w="1241151" h="322820">
                  <a:moveTo>
                    <a:pt x="0" y="0"/>
                  </a:moveTo>
                  <a:lnTo>
                    <a:pt x="1241151" y="0"/>
                  </a:lnTo>
                  <a:lnTo>
                    <a:pt x="1241151" y="322820"/>
                  </a:lnTo>
                  <a:lnTo>
                    <a:pt x="0" y="32282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41151" cy="360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937304" y="3693591"/>
            <a:ext cx="4712495" cy="1225708"/>
            <a:chOff x="0" y="0"/>
            <a:chExt cx="1241151" cy="3228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1151" cy="322820"/>
            </a:xfrm>
            <a:custGeom>
              <a:avLst/>
              <a:gdLst/>
              <a:ahLst/>
              <a:cxnLst/>
              <a:rect l="l" t="t" r="r" b="b"/>
              <a:pathLst>
                <a:path w="1241151" h="322820">
                  <a:moveTo>
                    <a:pt x="0" y="0"/>
                  </a:moveTo>
                  <a:lnTo>
                    <a:pt x="1241151" y="0"/>
                  </a:lnTo>
                  <a:lnTo>
                    <a:pt x="1241151" y="322820"/>
                  </a:lnTo>
                  <a:lnTo>
                    <a:pt x="0" y="32282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41151" cy="360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80564" y="7540227"/>
            <a:ext cx="4712495" cy="13703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983434" y="3921725"/>
            <a:ext cx="475661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flags 9 out of 10 customers likely to churn</a:t>
            </a:r>
            <a:endParaRPr lang="en-US" sz="2499" b="1" dirty="0">
              <a:solidFill>
                <a:srgbClr val="000000"/>
              </a:solidFill>
              <a:latin typeface="Times New Roman" panose="02020603050405020304" pitchFamily="18" charset="0"/>
              <a:ea typeface="Lato Bold"/>
              <a:cs typeface="Times New Roman" panose="02020603050405020304" pitchFamily="18" charset="0"/>
              <a:sym typeface="Lato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15245" y="3995560"/>
            <a:ext cx="475661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Avoids alerting customers who are unlikely to churn</a:t>
            </a:r>
            <a:endParaRPr lang="en-US" sz="2499" b="1" dirty="0">
              <a:solidFill>
                <a:srgbClr val="000000"/>
              </a:solidFill>
              <a:latin typeface="Times New Roman" panose="02020603050405020304" pitchFamily="18" charset="0"/>
              <a:ea typeface="Lato Bold"/>
              <a:cs typeface="Times New Roman" panose="02020603050405020304" pitchFamily="18" charset="0"/>
              <a:sym typeface="Lato Bold"/>
            </a:endParaRPr>
          </a:p>
        </p:txBody>
      </p:sp>
      <p:sp>
        <p:nvSpPr>
          <p:cNvPr id="29" name="Freeform 29"/>
          <p:cNvSpPr/>
          <p:nvPr/>
        </p:nvSpPr>
        <p:spPr>
          <a:xfrm rot="5400000">
            <a:off x="17051818" y="904163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5400000">
            <a:off x="16476966" y="904163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194FAE-D3E8-0A86-6A94-61C2025E0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077" y="1160045"/>
            <a:ext cx="7014488" cy="3896938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3C727B9-072F-875E-E9A9-8AEA69885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42247"/>
              </p:ext>
            </p:extLst>
          </p:nvPr>
        </p:nvGraphicFramePr>
        <p:xfrm>
          <a:off x="10932428" y="5114451"/>
          <a:ext cx="6960136" cy="3138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89051">
                  <a:extLst>
                    <a:ext uri="{9D8B030D-6E8A-4147-A177-3AD203B41FA5}">
                      <a16:colId xmlns:a16="http://schemas.microsoft.com/office/drawing/2014/main" val="1894210030"/>
                    </a:ext>
                  </a:extLst>
                </a:gridCol>
                <a:gridCol w="2771085">
                  <a:extLst>
                    <a:ext uri="{9D8B030D-6E8A-4147-A177-3AD203B41FA5}">
                      <a16:colId xmlns:a16="http://schemas.microsoft.com/office/drawing/2014/main" val="3832461582"/>
                    </a:ext>
                  </a:extLst>
                </a:gridCol>
              </a:tblGrid>
              <a:tr h="8420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500" dirty="0">
                          <a:effectLst/>
                        </a:rPr>
                        <a:t>XG Boost Tuned Performance</a:t>
                      </a:r>
                      <a:endParaRPr lang="en-CA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Validation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336971544"/>
                  </a:ext>
                </a:extLst>
              </a:tr>
              <a:tr h="459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 b="1" dirty="0">
                          <a:effectLst/>
                        </a:rPr>
                        <a:t>Recall</a:t>
                      </a:r>
                      <a:endParaRPr lang="en-CA" sz="25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 b="1" dirty="0">
                          <a:effectLst/>
                        </a:rPr>
                        <a:t>0.9108</a:t>
                      </a:r>
                      <a:endParaRPr lang="en-CA" sz="25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3569868099"/>
                  </a:ext>
                </a:extLst>
              </a:tr>
              <a:tr h="459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ROC-AUC 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0.9923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1848659291"/>
                  </a:ext>
                </a:extLst>
              </a:tr>
              <a:tr h="459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F1 Score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0.9282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87543312"/>
                  </a:ext>
                </a:extLst>
              </a:tr>
              <a:tr h="459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Accuracy  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0.9626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2390061020"/>
                  </a:ext>
                </a:extLst>
              </a:tr>
              <a:tr h="459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>
                          <a:effectLst/>
                        </a:rPr>
                        <a:t>Precision</a:t>
                      </a:r>
                      <a:endParaRPr lang="en-CA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500" dirty="0">
                          <a:effectLst/>
                        </a:rPr>
                        <a:t>0.9462</a:t>
                      </a:r>
                      <a:endParaRPr lang="en-CA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3534" marR="143534" marT="0" marB="0"/>
                </a:tc>
                <a:extLst>
                  <a:ext uri="{0D108BD9-81ED-4DB2-BD59-A6C34878D82A}">
                    <a16:rowId xmlns:a16="http://schemas.microsoft.com/office/drawing/2014/main" val="209730801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54E2C2C-BD2D-C43C-DF44-13E2794EDE0F}"/>
              </a:ext>
            </a:extLst>
          </p:cNvPr>
          <p:cNvSpPr txBox="1"/>
          <p:nvPr/>
        </p:nvSpPr>
        <p:spPr>
          <a:xfrm>
            <a:off x="983434" y="5169605"/>
            <a:ext cx="96663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retention campaigns are cost-effective by minimizing wasted offers on customers who would have stayed.</a:t>
            </a:r>
          </a:p>
          <a:p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is a measure from classification analysis that tells you how well a model identifies all relevant cases in a dataset.</a:t>
            </a:r>
          </a:p>
          <a:p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measures how many of the actual churners our model correctly identified.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build="allAtOnce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AFC35-B9A5-4E74-8191-D4F8AF8D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132019-A226-EFDF-982E-87DDC46D0DB6}"/>
              </a:ext>
            </a:extLst>
          </p:cNvPr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CC8F7A-FD90-413E-FFA8-D8DD38AFCF4A}"/>
                </a:ext>
              </a:extLst>
            </p:cNvPr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7A8EDE-3353-FAD1-D9FC-4CE83DE81F3F}"/>
                </a:ext>
              </a:extLst>
            </p:cNvPr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C6DBF87-84EB-55C4-8AA6-901BFCF8ABE4}"/>
              </a:ext>
            </a:extLst>
          </p:cNvPr>
          <p:cNvSpPr/>
          <p:nvPr/>
        </p:nvSpPr>
        <p:spPr>
          <a:xfrm rot="5400000" flipH="1">
            <a:off x="-2409868" y="8224207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10408616" y="0"/>
                </a:moveTo>
                <a:lnTo>
                  <a:pt x="0" y="0"/>
                </a:lnTo>
                <a:lnTo>
                  <a:pt x="0" y="2068186"/>
                </a:lnTo>
                <a:lnTo>
                  <a:pt x="10408616" y="2068186"/>
                </a:lnTo>
                <a:lnTo>
                  <a:pt x="104086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4101829-1EC0-8EDC-2A70-01BC8DD60826}"/>
              </a:ext>
            </a:extLst>
          </p:cNvPr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7C2311F-4028-3535-E259-4136F8FF13C1}"/>
              </a:ext>
            </a:extLst>
          </p:cNvPr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3AD54BC-4C99-5E19-A497-2FA899E15244}"/>
              </a:ext>
            </a:extLst>
          </p:cNvPr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CF77828-B35F-DD85-3806-78A539695803}"/>
              </a:ext>
            </a:extLst>
          </p:cNvPr>
          <p:cNvGrpSpPr/>
          <p:nvPr/>
        </p:nvGrpSpPr>
        <p:grpSpPr>
          <a:xfrm rot="5400000">
            <a:off x="-134092" y="3957232"/>
            <a:ext cx="6523144" cy="666081"/>
            <a:chOff x="0" y="0"/>
            <a:chExt cx="1879053" cy="1918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A0A1AB-9773-372F-B952-991970BF0B01}"/>
                </a:ext>
              </a:extLst>
            </p:cNvPr>
            <p:cNvSpPr/>
            <p:nvPr/>
          </p:nvSpPr>
          <p:spPr>
            <a:xfrm>
              <a:off x="0" y="0"/>
              <a:ext cx="1879053" cy="191871"/>
            </a:xfrm>
            <a:custGeom>
              <a:avLst/>
              <a:gdLst/>
              <a:ahLst/>
              <a:cxnLst/>
              <a:rect l="l" t="t" r="r" b="b"/>
              <a:pathLst>
                <a:path w="1879053" h="191871">
                  <a:moveTo>
                    <a:pt x="203200" y="0"/>
                  </a:moveTo>
                  <a:lnTo>
                    <a:pt x="1879053" y="0"/>
                  </a:lnTo>
                  <a:lnTo>
                    <a:pt x="1675853" y="191871"/>
                  </a:lnTo>
                  <a:lnTo>
                    <a:pt x="0" y="19187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C5E171E-1C0F-853E-779B-75549D996EB6}"/>
                </a:ext>
              </a:extLst>
            </p:cNvPr>
            <p:cNvSpPr txBox="1"/>
            <p:nvPr/>
          </p:nvSpPr>
          <p:spPr>
            <a:xfrm>
              <a:off x="101600" y="-38100"/>
              <a:ext cx="1675853" cy="22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DA6F37A4-4991-015A-8D95-817CA48C5ACA}"/>
              </a:ext>
            </a:extLst>
          </p:cNvPr>
          <p:cNvSpPr txBox="1"/>
          <p:nvPr/>
        </p:nvSpPr>
        <p:spPr>
          <a:xfrm>
            <a:off x="4209533" y="1162050"/>
            <a:ext cx="1304976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TOP PREDICTORS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D48F37A-CC17-74F7-08C9-098F3D36F4AA}"/>
              </a:ext>
            </a:extLst>
          </p:cNvPr>
          <p:cNvGrpSpPr/>
          <p:nvPr/>
        </p:nvGrpSpPr>
        <p:grpSpPr>
          <a:xfrm>
            <a:off x="16109594" y="-4574450"/>
            <a:ext cx="19531041" cy="13344915"/>
            <a:chOff x="0" y="0"/>
            <a:chExt cx="1022294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76EF73-51AF-1B89-DC48-7BF8467C4224}"/>
                </a:ext>
              </a:extLst>
            </p:cNvPr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F03FC9F-444E-F227-BDCA-5CD3B323C600}"/>
                </a:ext>
              </a:extLst>
            </p:cNvPr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3" name="Content Placeholder 4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676A9098-32E7-CE9E-242F-8062A1745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1797" y="2098007"/>
            <a:ext cx="12838542" cy="5101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684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728242" y="7161048"/>
            <a:ext cx="13559758" cy="3145002"/>
          </a:xfrm>
          <a:custGeom>
            <a:avLst/>
            <a:gdLst/>
            <a:ahLst/>
            <a:cxnLst/>
            <a:rect l="l" t="t" r="r" b="b"/>
            <a:pathLst>
              <a:path w="13559758" h="3145002">
                <a:moveTo>
                  <a:pt x="13559758" y="0"/>
                </a:moveTo>
                <a:lnTo>
                  <a:pt x="0" y="0"/>
                </a:lnTo>
                <a:lnTo>
                  <a:pt x="0" y="3145002"/>
                </a:lnTo>
                <a:lnTo>
                  <a:pt x="13559758" y="3145002"/>
                </a:lnTo>
                <a:lnTo>
                  <a:pt x="13559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32292" y="9324975"/>
            <a:ext cx="8519328" cy="3086100"/>
            <a:chOff x="0" y="0"/>
            <a:chExt cx="224377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3774" cy="812800"/>
            </a:xfrm>
            <a:custGeom>
              <a:avLst/>
              <a:gdLst/>
              <a:ahLst/>
              <a:cxnLst/>
              <a:rect l="l" t="t" r="r" b="b"/>
              <a:pathLst>
                <a:path w="2243774" h="812800">
                  <a:moveTo>
                    <a:pt x="0" y="0"/>
                  </a:moveTo>
                  <a:lnTo>
                    <a:pt x="2243774" y="0"/>
                  </a:lnTo>
                  <a:lnTo>
                    <a:pt x="22437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4377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162050"/>
            <a:ext cx="835388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INSIGHTS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6684447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16109594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5534742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7727FA-657F-AD14-AF4E-E92A2FBDC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26" y="6638247"/>
            <a:ext cx="6535996" cy="2614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F5F80-023B-1A44-0519-44B6C3633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8510"/>
            <a:ext cx="3453063" cy="3453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2D19C5-778D-A340-06DB-9CA04E83F9FB}"/>
              </a:ext>
            </a:extLst>
          </p:cNvPr>
          <p:cNvSpPr txBox="1"/>
          <p:nvPr/>
        </p:nvSpPr>
        <p:spPr>
          <a:xfrm>
            <a:off x="304801" y="2734650"/>
            <a:ext cx="6535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 score: Unhappy customers are far more likely to leave.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charge: Higher bills will push customers away.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CLTV: Customers with certain value profiles (high or low) have different churn behaviours.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93E98-84BC-4FFE-E526-A8E1E4A3035E}"/>
              </a:ext>
            </a:extLst>
          </p:cNvPr>
          <p:cNvSpPr txBox="1"/>
          <p:nvPr/>
        </p:nvSpPr>
        <p:spPr>
          <a:xfrm>
            <a:off x="8164761" y="3619500"/>
            <a:ext cx="708255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Younger customers may be more price-sensitive and prone to switching, while older customers may be more loyal but still leave if service expectations aren’t 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Tenure in months: shorter-tenure customers are more likely to churn.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referrals may reflect weaker brand connection and a higher churn risk.</a:t>
            </a:r>
            <a:endParaRPr lang="en-US" sz="28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95201"/>
            <a:ext cx="976088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RECOMMENDATION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60880" y="1139758"/>
            <a:ext cx="11453806" cy="1027712"/>
            <a:chOff x="0" y="0"/>
            <a:chExt cx="7784754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84754" cy="698500"/>
            </a:xfrm>
            <a:custGeom>
              <a:avLst/>
              <a:gdLst/>
              <a:ahLst/>
              <a:cxnLst/>
              <a:rect l="l" t="t" r="r" b="b"/>
              <a:pathLst>
                <a:path w="7784754" h="698500">
                  <a:moveTo>
                    <a:pt x="7784754" y="349250"/>
                  </a:moveTo>
                  <a:lnTo>
                    <a:pt x="758155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581554" y="0"/>
                  </a:lnTo>
                  <a:lnTo>
                    <a:pt x="7784754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755615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9128" y="7009153"/>
            <a:ext cx="7666591" cy="938006"/>
            <a:chOff x="0" y="0"/>
            <a:chExt cx="2019184" cy="247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72911" y="6936822"/>
            <a:ext cx="7666591" cy="938006"/>
            <a:chOff x="0" y="0"/>
            <a:chExt cx="2019184" cy="2470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3773" y="7997585"/>
            <a:ext cx="7715730" cy="1082667"/>
            <a:chOff x="0" y="-38100"/>
            <a:chExt cx="2032126" cy="2851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32126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72908" y="7141688"/>
            <a:ext cx="761745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UNLIMITED LONG-DISTANCE PACKAGES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9052" y="8404398"/>
            <a:ext cx="741971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MAKE PAYMENT OPTIONS EASIER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20A8E6BB-8C06-702A-030C-8F62A6AFA4BD}"/>
              </a:ext>
            </a:extLst>
          </p:cNvPr>
          <p:cNvGrpSpPr/>
          <p:nvPr/>
        </p:nvGrpSpPr>
        <p:grpSpPr>
          <a:xfrm>
            <a:off x="939129" y="5775722"/>
            <a:ext cx="7666591" cy="938006"/>
            <a:chOff x="0" y="0"/>
            <a:chExt cx="2019184" cy="247047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B0E4399-266D-F898-3A9C-25F49352DC46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AAE0E3EF-E175-CE2E-80AA-14B8B74B9247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B167A9E7-4B91-C57D-DCC7-D9944E0A1CCD}"/>
              </a:ext>
            </a:extLst>
          </p:cNvPr>
          <p:cNvGrpSpPr/>
          <p:nvPr/>
        </p:nvGrpSpPr>
        <p:grpSpPr>
          <a:xfrm>
            <a:off x="9805615" y="5851982"/>
            <a:ext cx="7666591" cy="938006"/>
            <a:chOff x="0" y="0"/>
            <a:chExt cx="2019184" cy="247047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FBCA44F1-DE3B-808A-5B65-4AFBF3D4883F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54259911-7B13-335B-576B-B0D28B389E84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D88343CC-3462-1C2D-F25A-5B24E8DD96E6}"/>
              </a:ext>
            </a:extLst>
          </p:cNvPr>
          <p:cNvGrpSpPr/>
          <p:nvPr/>
        </p:nvGrpSpPr>
        <p:grpSpPr>
          <a:xfrm>
            <a:off x="939231" y="8218243"/>
            <a:ext cx="7666591" cy="938006"/>
            <a:chOff x="0" y="0"/>
            <a:chExt cx="2019184" cy="247047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2873761B-C589-2FF1-309A-A4117FE861D3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51956243-DC87-5981-31A5-2050DAB70DB7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58015A9-23EA-F826-F4C7-819E50801CBB}"/>
              </a:ext>
            </a:extLst>
          </p:cNvPr>
          <p:cNvSpPr txBox="1"/>
          <p:nvPr/>
        </p:nvSpPr>
        <p:spPr>
          <a:xfrm>
            <a:off x="939124" y="6006198"/>
            <a:ext cx="76024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CUSTOMER FEEDBACK LOOP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D34C39-9349-6C66-B100-2C19880D372E}"/>
              </a:ext>
            </a:extLst>
          </p:cNvPr>
          <p:cNvSpPr txBox="1"/>
          <p:nvPr/>
        </p:nvSpPr>
        <p:spPr>
          <a:xfrm>
            <a:off x="939125" y="7222459"/>
            <a:ext cx="76024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INCENTIVIZE REFERRALS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81C47E-2F68-C972-A195-0D1EFA571D49}"/>
              </a:ext>
            </a:extLst>
          </p:cNvPr>
          <p:cNvSpPr txBox="1"/>
          <p:nvPr/>
        </p:nvSpPr>
        <p:spPr>
          <a:xfrm>
            <a:off x="939125" y="8447839"/>
            <a:ext cx="76024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PERSONALIZE OFFERS BASED ON VALUE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A020E4-59E0-5ED2-CC78-40DFF740C7DC}"/>
              </a:ext>
            </a:extLst>
          </p:cNvPr>
          <p:cNvSpPr txBox="1"/>
          <p:nvPr/>
        </p:nvSpPr>
        <p:spPr>
          <a:xfrm>
            <a:off x="9723773" y="6159863"/>
            <a:ext cx="76174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COMPETITIVE PRICING</a:t>
            </a: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5315205F-1838-FA39-BEE1-709F47109D2F}"/>
              </a:ext>
            </a:extLst>
          </p:cNvPr>
          <p:cNvSpPr/>
          <p:nvPr/>
        </p:nvSpPr>
        <p:spPr>
          <a:xfrm>
            <a:off x="3087665" y="2143970"/>
            <a:ext cx="12112670" cy="3423468"/>
          </a:xfrm>
          <a:custGeom>
            <a:avLst/>
            <a:gdLst/>
            <a:ahLst/>
            <a:cxnLst/>
            <a:rect l="l" t="t" r="r" b="b"/>
            <a:pathLst>
              <a:path w="2408183" h="698500">
                <a:moveTo>
                  <a:pt x="2408183" y="349250"/>
                </a:moveTo>
                <a:lnTo>
                  <a:pt x="2204983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2204983" y="0"/>
                </a:lnTo>
                <a:lnTo>
                  <a:pt x="2408183" y="349250"/>
                </a:lnTo>
                <a:close/>
              </a:path>
            </a:pathLst>
          </a:custGeom>
          <a:blipFill>
            <a:blip r:embed="rId3"/>
            <a:stretch>
              <a:fillRect t="-64849" b="-6484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34" grpId="0"/>
      <p:bldP spid="36" grpId="0"/>
      <p:bldP spid="37" grpId="0"/>
      <p:bldP spid="39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96995-64E3-F1E5-0A4E-3D245859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FDADD2-C532-357D-C92D-2D8999589D02}"/>
              </a:ext>
            </a:extLst>
          </p:cNvPr>
          <p:cNvSpPr txBox="1"/>
          <p:nvPr/>
        </p:nvSpPr>
        <p:spPr>
          <a:xfrm>
            <a:off x="0" y="1195201"/>
            <a:ext cx="976088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RECOMMENDATION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F56EAE2-F1DF-FB1A-2A79-8E224D419D82}"/>
              </a:ext>
            </a:extLst>
          </p:cNvPr>
          <p:cNvGrpSpPr/>
          <p:nvPr/>
        </p:nvGrpSpPr>
        <p:grpSpPr>
          <a:xfrm>
            <a:off x="9760880" y="1139758"/>
            <a:ext cx="11453806" cy="1027712"/>
            <a:chOff x="0" y="0"/>
            <a:chExt cx="7784754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BDF305-51B3-C188-0BB9-8FF24631847F}"/>
                </a:ext>
              </a:extLst>
            </p:cNvPr>
            <p:cNvSpPr/>
            <p:nvPr/>
          </p:nvSpPr>
          <p:spPr>
            <a:xfrm>
              <a:off x="0" y="0"/>
              <a:ext cx="7784754" cy="698500"/>
            </a:xfrm>
            <a:custGeom>
              <a:avLst/>
              <a:gdLst/>
              <a:ahLst/>
              <a:cxnLst/>
              <a:rect l="l" t="t" r="r" b="b"/>
              <a:pathLst>
                <a:path w="7784754" h="698500">
                  <a:moveTo>
                    <a:pt x="7784754" y="349250"/>
                  </a:moveTo>
                  <a:lnTo>
                    <a:pt x="758155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581554" y="0"/>
                  </a:lnTo>
                  <a:lnTo>
                    <a:pt x="7784754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F85127D-C09D-1343-F3A7-4FA3C8BF1911}"/>
                </a:ext>
              </a:extLst>
            </p:cNvPr>
            <p:cNvSpPr txBox="1"/>
            <p:nvPr/>
          </p:nvSpPr>
          <p:spPr>
            <a:xfrm>
              <a:off x="114300" y="-38100"/>
              <a:ext cx="755615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9F9C35-88E0-0D66-3A67-96890DE8769D}"/>
              </a:ext>
            </a:extLst>
          </p:cNvPr>
          <p:cNvGrpSpPr/>
          <p:nvPr/>
        </p:nvGrpSpPr>
        <p:grpSpPr>
          <a:xfrm>
            <a:off x="939128" y="7009153"/>
            <a:ext cx="7666591" cy="938006"/>
            <a:chOff x="0" y="0"/>
            <a:chExt cx="2019184" cy="24704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4B039A6-7F86-364D-FB50-FECCB1919497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FC3A883-DC0A-CE6C-6138-EBA23A23D3B9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FA277DE-495B-E8F9-0D2F-59450C3E715C}"/>
              </a:ext>
            </a:extLst>
          </p:cNvPr>
          <p:cNvGrpSpPr/>
          <p:nvPr/>
        </p:nvGrpSpPr>
        <p:grpSpPr>
          <a:xfrm>
            <a:off x="9772911" y="6936822"/>
            <a:ext cx="7666591" cy="938006"/>
            <a:chOff x="0" y="0"/>
            <a:chExt cx="2019184" cy="24704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537D132-BA21-981F-B33D-0745F69BD728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82D946E-C2E1-0AAC-21E2-0DA38F015CE7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08756CC-12E2-19C7-0D01-5393ACD1DED2}"/>
              </a:ext>
            </a:extLst>
          </p:cNvPr>
          <p:cNvGrpSpPr/>
          <p:nvPr/>
        </p:nvGrpSpPr>
        <p:grpSpPr>
          <a:xfrm>
            <a:off x="9723773" y="7997585"/>
            <a:ext cx="7715730" cy="1082667"/>
            <a:chOff x="0" y="-38100"/>
            <a:chExt cx="2032126" cy="28514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DDA527B-A521-BFE6-06F4-5544669C6DCF}"/>
                </a:ext>
              </a:extLst>
            </p:cNvPr>
            <p:cNvSpPr/>
            <p:nvPr/>
          </p:nvSpPr>
          <p:spPr>
            <a:xfrm>
              <a:off x="0" y="0"/>
              <a:ext cx="2032126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0D9FE37-983E-7EF6-11D4-7F8E955E832E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B19F80F5-42A3-EDE1-0B95-6210809EF0D7}"/>
              </a:ext>
            </a:extLst>
          </p:cNvPr>
          <p:cNvSpPr txBox="1"/>
          <p:nvPr/>
        </p:nvSpPr>
        <p:spPr>
          <a:xfrm>
            <a:off x="10611782" y="8404398"/>
            <a:ext cx="562844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LEADERSHIP COMMITMENT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08439-4DD3-5274-ED1A-A63B7194C317}"/>
              </a:ext>
            </a:extLst>
          </p:cNvPr>
          <p:cNvSpPr txBox="1"/>
          <p:nvPr/>
        </p:nvSpPr>
        <p:spPr>
          <a:xfrm>
            <a:off x="0" y="2603560"/>
            <a:ext cx="1287378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PERSONALIZED EXPERIENCES MAKE CUSTOMERS FEEL VALUED AND UNDERSTOOD. </a:t>
            </a:r>
          </a:p>
          <a:p>
            <a:pPr marL="0" marR="0" lvl="0" indent="0" algn="just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0" algn="just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BY TAILORING INTERACTIONS, PLANS, AND OFFERS TO INDIVIDUAL NEEDS, OUR BUSINESS CAN CREATE STRONGER EMOTIONAL CONNECTIONS.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EACF1EC9-25F4-8C1B-346E-0093CB57D405}"/>
              </a:ext>
            </a:extLst>
          </p:cNvPr>
          <p:cNvGrpSpPr/>
          <p:nvPr/>
        </p:nvGrpSpPr>
        <p:grpSpPr>
          <a:xfrm>
            <a:off x="939129" y="5775722"/>
            <a:ext cx="7666591" cy="938006"/>
            <a:chOff x="0" y="0"/>
            <a:chExt cx="2019184" cy="247047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C78E15B7-DDF7-54CF-25FF-DF8EB721D334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01C5565-5718-055B-949C-3523DF096B5A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CDF8CA45-7A86-6D6D-E383-FD138EA431EA}"/>
              </a:ext>
            </a:extLst>
          </p:cNvPr>
          <p:cNvGrpSpPr/>
          <p:nvPr/>
        </p:nvGrpSpPr>
        <p:grpSpPr>
          <a:xfrm>
            <a:off x="9720531" y="5701896"/>
            <a:ext cx="7666591" cy="938006"/>
            <a:chOff x="0" y="0"/>
            <a:chExt cx="2019184" cy="247047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2400FEE-8FF9-4218-02CC-4411C95EC281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C50305E9-2491-D709-29D4-95465D79E3B0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494CEA02-6F95-0058-073C-561C79A77277}"/>
              </a:ext>
            </a:extLst>
          </p:cNvPr>
          <p:cNvGrpSpPr/>
          <p:nvPr/>
        </p:nvGrpSpPr>
        <p:grpSpPr>
          <a:xfrm>
            <a:off x="939231" y="8218243"/>
            <a:ext cx="7666591" cy="938006"/>
            <a:chOff x="0" y="0"/>
            <a:chExt cx="2019184" cy="247047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40D802F-BAED-A743-3E4C-1AA580BAC171}"/>
                </a:ext>
              </a:extLst>
            </p:cNvPr>
            <p:cNvSpPr/>
            <p:nvPr/>
          </p:nvSpPr>
          <p:spPr>
            <a:xfrm>
              <a:off x="0" y="0"/>
              <a:ext cx="2019185" cy="247047"/>
            </a:xfrm>
            <a:custGeom>
              <a:avLst/>
              <a:gdLst/>
              <a:ahLst/>
              <a:cxnLst/>
              <a:rect l="l" t="t" r="r" b="b"/>
              <a:pathLst>
                <a:path w="2019185" h="247047">
                  <a:moveTo>
                    <a:pt x="0" y="0"/>
                  </a:moveTo>
                  <a:lnTo>
                    <a:pt x="2019185" y="0"/>
                  </a:lnTo>
                  <a:lnTo>
                    <a:pt x="2019185" y="247047"/>
                  </a:lnTo>
                  <a:lnTo>
                    <a:pt x="0" y="24704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920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5E4BC265-914C-24CD-2D9D-F7BF980A96C3}"/>
                </a:ext>
              </a:extLst>
            </p:cNvPr>
            <p:cNvSpPr txBox="1"/>
            <p:nvPr/>
          </p:nvSpPr>
          <p:spPr>
            <a:xfrm>
              <a:off x="0" y="-38100"/>
              <a:ext cx="2019184" cy="28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3F1DF4D-C9F4-4453-3D71-12A1DC314F97}"/>
              </a:ext>
            </a:extLst>
          </p:cNvPr>
          <p:cNvSpPr txBox="1"/>
          <p:nvPr/>
        </p:nvSpPr>
        <p:spPr>
          <a:xfrm>
            <a:off x="939124" y="6006198"/>
            <a:ext cx="76024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IMPROVE SERVICE QUALITY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00F45A-484E-153B-3D6F-EB69C3F6E41D}"/>
              </a:ext>
            </a:extLst>
          </p:cNvPr>
          <p:cNvSpPr txBox="1"/>
          <p:nvPr/>
        </p:nvSpPr>
        <p:spPr>
          <a:xfrm>
            <a:off x="939125" y="7222459"/>
            <a:ext cx="76024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PROMOTE LONG-TERM CONTRACTS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A4F963-4C33-17E6-8154-A5527FD5C8CE}"/>
              </a:ext>
            </a:extLst>
          </p:cNvPr>
          <p:cNvSpPr txBox="1"/>
          <p:nvPr/>
        </p:nvSpPr>
        <p:spPr>
          <a:xfrm>
            <a:off x="939125" y="8447839"/>
            <a:ext cx="76024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BUNDLED DISCOUNTS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8FC29-B8ED-69F7-FE9F-E261924ED7BF}"/>
              </a:ext>
            </a:extLst>
          </p:cNvPr>
          <p:cNvSpPr txBox="1"/>
          <p:nvPr/>
        </p:nvSpPr>
        <p:spPr>
          <a:xfrm>
            <a:off x="9746657" y="6002149"/>
            <a:ext cx="76174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LOYALTY PROGRAMS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840C8F-C16D-03CC-86B7-3884DFF9A882}"/>
              </a:ext>
            </a:extLst>
          </p:cNvPr>
          <p:cNvSpPr txBox="1"/>
          <p:nvPr/>
        </p:nvSpPr>
        <p:spPr>
          <a:xfrm>
            <a:off x="9772904" y="7224464"/>
            <a:ext cx="76174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 Bold"/>
                <a:cs typeface="Times New Roman" panose="02020603050405020304" pitchFamily="18" charset="0"/>
                <a:sym typeface="Lato Bold"/>
              </a:rPr>
              <a:t>EMPLOYEE TRAINING</a:t>
            </a:r>
          </a:p>
        </p:txBody>
      </p:sp>
    </p:spTree>
    <p:extLst>
      <p:ext uri="{BB962C8B-B14F-4D97-AF65-F5344CB8AC3E}">
        <p14:creationId xmlns:p14="http://schemas.microsoft.com/office/powerpoint/2010/main" val="875139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6" grpId="0"/>
      <p:bldP spid="37" grpId="0"/>
      <p:bldP spid="39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658F-CCB3-762A-430D-E11B06E6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D4161D-8011-8DF1-77ED-41437A2AA7EB}"/>
              </a:ext>
            </a:extLst>
          </p:cNvPr>
          <p:cNvSpPr/>
          <p:nvPr/>
        </p:nvSpPr>
        <p:spPr>
          <a:xfrm flipH="1">
            <a:off x="4728242" y="7161048"/>
            <a:ext cx="13559758" cy="3145002"/>
          </a:xfrm>
          <a:custGeom>
            <a:avLst/>
            <a:gdLst/>
            <a:ahLst/>
            <a:cxnLst/>
            <a:rect l="l" t="t" r="r" b="b"/>
            <a:pathLst>
              <a:path w="13559758" h="3145002">
                <a:moveTo>
                  <a:pt x="13559758" y="0"/>
                </a:moveTo>
                <a:lnTo>
                  <a:pt x="0" y="0"/>
                </a:lnTo>
                <a:lnTo>
                  <a:pt x="0" y="3145002"/>
                </a:lnTo>
                <a:lnTo>
                  <a:pt x="13559758" y="3145002"/>
                </a:lnTo>
                <a:lnTo>
                  <a:pt x="13559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D9FDB1-24CA-C875-DD31-4FB7504191AF}"/>
              </a:ext>
            </a:extLst>
          </p:cNvPr>
          <p:cNvGrpSpPr/>
          <p:nvPr/>
        </p:nvGrpSpPr>
        <p:grpSpPr>
          <a:xfrm>
            <a:off x="-732292" y="9324975"/>
            <a:ext cx="8519328" cy="3086100"/>
            <a:chOff x="0" y="0"/>
            <a:chExt cx="2243774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245A171-5B8B-E9D6-5997-9456D70D7C32}"/>
                </a:ext>
              </a:extLst>
            </p:cNvPr>
            <p:cNvSpPr/>
            <p:nvPr/>
          </p:nvSpPr>
          <p:spPr>
            <a:xfrm>
              <a:off x="0" y="0"/>
              <a:ext cx="2243774" cy="812800"/>
            </a:xfrm>
            <a:custGeom>
              <a:avLst/>
              <a:gdLst/>
              <a:ahLst/>
              <a:cxnLst/>
              <a:rect l="l" t="t" r="r" b="b"/>
              <a:pathLst>
                <a:path w="2243774" h="812800">
                  <a:moveTo>
                    <a:pt x="0" y="0"/>
                  </a:moveTo>
                  <a:lnTo>
                    <a:pt x="2243774" y="0"/>
                  </a:lnTo>
                  <a:lnTo>
                    <a:pt x="22437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E8E4656-84C1-6009-23FB-7891DBDE5232}"/>
                </a:ext>
              </a:extLst>
            </p:cNvPr>
            <p:cNvSpPr txBox="1"/>
            <p:nvPr/>
          </p:nvSpPr>
          <p:spPr>
            <a:xfrm>
              <a:off x="0" y="-38100"/>
              <a:ext cx="224377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4D0A651-C453-55D2-68C2-D3E7E3C17B49}"/>
              </a:ext>
            </a:extLst>
          </p:cNvPr>
          <p:cNvSpPr txBox="1"/>
          <p:nvPr/>
        </p:nvSpPr>
        <p:spPr>
          <a:xfrm>
            <a:off x="1028700" y="1162050"/>
            <a:ext cx="835388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CONCLUSION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9A3B432-95A3-FEB7-14A3-431733B3CCA2}"/>
              </a:ext>
            </a:extLst>
          </p:cNvPr>
          <p:cNvSpPr/>
          <p:nvPr/>
        </p:nvSpPr>
        <p:spPr>
          <a:xfrm rot="5400000">
            <a:off x="16684447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E363EF9-A09D-CBD1-4972-229B2674BEC4}"/>
              </a:ext>
            </a:extLst>
          </p:cNvPr>
          <p:cNvSpPr/>
          <p:nvPr/>
        </p:nvSpPr>
        <p:spPr>
          <a:xfrm rot="5400000">
            <a:off x="16109594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5CD8C9F-BF4D-9D19-83C3-D2A764D52B6E}"/>
              </a:ext>
            </a:extLst>
          </p:cNvPr>
          <p:cNvSpPr/>
          <p:nvPr/>
        </p:nvSpPr>
        <p:spPr>
          <a:xfrm rot="5400000">
            <a:off x="15534742" y="4856074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2"/>
                </a:lnTo>
                <a:lnTo>
                  <a:pt x="0" y="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21E22-D031-54E8-CCC4-4C172525F207}"/>
              </a:ext>
            </a:extLst>
          </p:cNvPr>
          <p:cNvSpPr txBox="1"/>
          <p:nvPr/>
        </p:nvSpPr>
        <p:spPr>
          <a:xfrm>
            <a:off x="449158" y="2311159"/>
            <a:ext cx="9512968" cy="5899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just">
              <a:lnSpc>
                <a:spcPts val="3499"/>
              </a:lnSpc>
              <a:defRPr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ADDRESSING COMPLAINTS PROMPTLY AND CONSTRUCTIVELY TURNS DISSATISFACTION INTO OPPORTUNITY, SHOWING CUSTOMERS THEIR FEEDBACK MATTERS.</a:t>
            </a:r>
          </a:p>
          <a:p>
            <a:pPr algn="just">
              <a:lnSpc>
                <a:spcPts val="3499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just">
              <a:lnSpc>
                <a:spcPts val="3499"/>
              </a:lnSpc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RESOLVED ISSUE IS A STEP TOWARD IMPROVED SERVICE QUALITY AND DEEPER CUSTOMER RELATIONSHIPS.</a:t>
            </a:r>
          </a:p>
          <a:p>
            <a:pPr algn="just">
              <a:lnSpc>
                <a:spcPts val="3499"/>
              </a:lnSpc>
            </a:pPr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499"/>
              </a:lnSpc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 STRENGTHENING RETENTION AND LIFETIME VALUE.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just">
              <a:lnSpc>
                <a:spcPts val="3499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50F60E38-9CAC-B0B5-CD4F-B7941F530B41}"/>
              </a:ext>
            </a:extLst>
          </p:cNvPr>
          <p:cNvSpPr/>
          <p:nvPr/>
        </p:nvSpPr>
        <p:spPr>
          <a:xfrm>
            <a:off x="10565281" y="4075414"/>
            <a:ext cx="5341013" cy="2136172"/>
          </a:xfrm>
          <a:prstGeom prst="cloudCallout">
            <a:avLst>
              <a:gd name="adj1" fmla="val -102316"/>
              <a:gd name="adj2" fmla="val -1672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3499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EVEN THE BEST BUSINESSES FACE COMPLAINTS</a:t>
            </a:r>
          </a:p>
        </p:txBody>
      </p:sp>
    </p:spTree>
    <p:extLst>
      <p:ext uri="{BB962C8B-B14F-4D97-AF65-F5344CB8AC3E}">
        <p14:creationId xmlns:p14="http://schemas.microsoft.com/office/powerpoint/2010/main" val="1186587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0112" y="4933414"/>
            <a:ext cx="28691001" cy="6276429"/>
            <a:chOff x="0" y="0"/>
            <a:chExt cx="7556478" cy="1653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6478" cy="1653051"/>
            </a:xfrm>
            <a:custGeom>
              <a:avLst/>
              <a:gdLst/>
              <a:ahLst/>
              <a:cxnLst/>
              <a:rect l="l" t="t" r="r" b="b"/>
              <a:pathLst>
                <a:path w="7556478" h="1653051">
                  <a:moveTo>
                    <a:pt x="0" y="0"/>
                  </a:moveTo>
                  <a:lnTo>
                    <a:pt x="7556478" y="0"/>
                  </a:lnTo>
                  <a:lnTo>
                    <a:pt x="7556478" y="1653051"/>
                  </a:lnTo>
                  <a:lnTo>
                    <a:pt x="0" y="165305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56478" cy="169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097280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77436" y="0"/>
            <a:ext cx="14952471" cy="4275770"/>
            <a:chOff x="0" y="0"/>
            <a:chExt cx="2442672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2672" cy="698500"/>
            </a:xfrm>
            <a:custGeom>
              <a:avLst/>
              <a:gdLst/>
              <a:ahLst/>
              <a:cxnLst/>
              <a:rect l="l" t="t" r="r" b="b"/>
              <a:pathLst>
                <a:path w="2442672" h="698500">
                  <a:moveTo>
                    <a:pt x="2442672" y="349250"/>
                  </a:moveTo>
                  <a:lnTo>
                    <a:pt x="223947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39472" y="0"/>
                  </a:lnTo>
                  <a:lnTo>
                    <a:pt x="2442672" y="349250"/>
                  </a:lnTo>
                  <a:close/>
                </a:path>
              </a:pathLst>
            </a:custGeom>
            <a:blipFill>
              <a:blip r:embed="rId4"/>
              <a:stretch>
                <a:fillRect t="-132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39277" y="-3057915"/>
            <a:ext cx="9379817" cy="6408919"/>
            <a:chOff x="0" y="0"/>
            <a:chExt cx="1022294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7031094" y="-3057915"/>
            <a:ext cx="9379817" cy="6408919"/>
            <a:chOff x="0" y="0"/>
            <a:chExt cx="1022294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46489" y="5691578"/>
            <a:ext cx="12595022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1" dirty="0">
                <a:solidFill>
                  <a:srgbClr val="D9D9D9"/>
                </a:solidFill>
                <a:latin typeface="Times New Roman" panose="02020603050405020304" pitchFamily="18" charset="0"/>
                <a:ea typeface="Lato Heavy"/>
                <a:cs typeface="Times New Roman" panose="02020603050405020304" pitchFamily="18" charset="0"/>
                <a:sym typeface="Lato Heavy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25071" y="7398429"/>
            <a:ext cx="9037857" cy="1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I hope you gained valuable insights into how a customer-centric approach can drive loyalty and success for your business.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21784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400000">
            <a:off x="16035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028700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57600" y="3503876"/>
            <a:ext cx="1510045" cy="129769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57600" y="5653941"/>
            <a:ext cx="1510045" cy="129769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88978" y="3503876"/>
            <a:ext cx="1510045" cy="129769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72936" y="5616393"/>
            <a:ext cx="1510045" cy="1297695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18472" y="3503876"/>
            <a:ext cx="1510045" cy="1297695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88272" y="5486712"/>
            <a:ext cx="1510045" cy="129769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1028700"/>
            <a:ext cx="16230600" cy="2026795"/>
            <a:chOff x="0" y="0"/>
            <a:chExt cx="5593597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7550" y="1028700"/>
            <a:ext cx="15212900" cy="2026795"/>
            <a:chOff x="0" y="0"/>
            <a:chExt cx="5242864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04616" y="1618634"/>
            <a:ext cx="13878768" cy="103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 dirty="0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TABLE OF CONTENT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54495" y="3872721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25470" y="6062915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85873" y="3872721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54377" y="5979923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15368" y="3872721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265702" y="5996228"/>
            <a:ext cx="1116254" cy="6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80413" y="4487926"/>
            <a:ext cx="3518845" cy="8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Lato Heavy"/>
              </a:rPr>
              <a:t>EXECUTIVE SUMMARY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24174" y="7117618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OPPORTUNITY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84577" y="4936406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THE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66761" y="7117617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EXPLORATION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005933" y="4872354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PROBLEM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31474" y="6913936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PREDICTIVE MODEL</a:t>
            </a:r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C570CFB1-50DE-2CB0-FFD7-0CC4BD97211A}"/>
              </a:ext>
            </a:extLst>
          </p:cNvPr>
          <p:cNvGrpSpPr/>
          <p:nvPr/>
        </p:nvGrpSpPr>
        <p:grpSpPr>
          <a:xfrm>
            <a:off x="3628573" y="7703724"/>
            <a:ext cx="1510045" cy="1297695"/>
            <a:chOff x="0" y="0"/>
            <a:chExt cx="812800" cy="698500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5B20488-D750-7569-B809-D2D699109EFC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2AD1DE9-5229-D24A-F761-A972528A811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10">
            <a:extLst>
              <a:ext uri="{FF2B5EF4-FFF2-40B4-BE49-F238E27FC236}">
                <a16:creationId xmlns:a16="http://schemas.microsoft.com/office/drawing/2014/main" id="{F67FD1CF-8D7F-A7A4-F542-8D01A56F2E8A}"/>
              </a:ext>
            </a:extLst>
          </p:cNvPr>
          <p:cNvGrpSpPr/>
          <p:nvPr/>
        </p:nvGrpSpPr>
        <p:grpSpPr>
          <a:xfrm>
            <a:off x="8388978" y="7703725"/>
            <a:ext cx="1510045" cy="1297695"/>
            <a:chOff x="0" y="0"/>
            <a:chExt cx="812800" cy="698500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8AFC754-F974-F114-AA4B-776A80DCABBC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5D8D602A-31B4-E220-E216-69C8FABF593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887A850-E235-168C-886D-B3DF952C759F}"/>
              </a:ext>
            </a:extLst>
          </p:cNvPr>
          <p:cNvSpPr txBox="1"/>
          <p:nvPr/>
        </p:nvSpPr>
        <p:spPr>
          <a:xfrm>
            <a:off x="3166949" y="8001933"/>
            <a:ext cx="23550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911CA-E32B-D57F-8A5D-6D71A317D94F}"/>
              </a:ext>
            </a:extLst>
          </p:cNvPr>
          <p:cNvSpPr txBox="1"/>
          <p:nvPr/>
        </p:nvSpPr>
        <p:spPr>
          <a:xfrm>
            <a:off x="7966465" y="7966771"/>
            <a:ext cx="23550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08</a:t>
            </a:r>
          </a:p>
        </p:txBody>
      </p:sp>
      <p:sp>
        <p:nvSpPr>
          <p:cNvPr id="53" name="TextBox 39">
            <a:extLst>
              <a:ext uri="{FF2B5EF4-FFF2-40B4-BE49-F238E27FC236}">
                <a16:creationId xmlns:a16="http://schemas.microsoft.com/office/drawing/2014/main" id="{6B105C1C-B5DA-0086-46C6-C57E0B485F41}"/>
              </a:ext>
            </a:extLst>
          </p:cNvPr>
          <p:cNvSpPr txBox="1"/>
          <p:nvPr/>
        </p:nvSpPr>
        <p:spPr>
          <a:xfrm>
            <a:off x="2679997" y="9098770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INSIGHTS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9FB834F6-F7E8-FD99-920B-A0003FC06341}"/>
              </a:ext>
            </a:extLst>
          </p:cNvPr>
          <p:cNvSpPr txBox="1"/>
          <p:nvPr/>
        </p:nvSpPr>
        <p:spPr>
          <a:xfrm>
            <a:off x="7206147" y="9098770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RECOMMENDATION</a:t>
            </a:r>
          </a:p>
        </p:txBody>
      </p:sp>
      <p:grpSp>
        <p:nvGrpSpPr>
          <p:cNvPr id="55" name="Group 10">
            <a:extLst>
              <a:ext uri="{FF2B5EF4-FFF2-40B4-BE49-F238E27FC236}">
                <a16:creationId xmlns:a16="http://schemas.microsoft.com/office/drawing/2014/main" id="{A1B9358D-DA17-FF9C-110E-76FA0D09D75C}"/>
              </a:ext>
            </a:extLst>
          </p:cNvPr>
          <p:cNvGrpSpPr/>
          <p:nvPr/>
        </p:nvGrpSpPr>
        <p:grpSpPr>
          <a:xfrm>
            <a:off x="13118471" y="7632941"/>
            <a:ext cx="1510045" cy="1297695"/>
            <a:chOff x="0" y="0"/>
            <a:chExt cx="812800" cy="698500"/>
          </a:xfrm>
        </p:grpSpPr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B34BE15A-91B0-6195-4DCD-683D18CCC85D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8CF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ECBA338B-1AFD-D03C-046D-BA367747AFC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3667230-8CFA-9E9C-E043-D735E1AFCC2F}"/>
              </a:ext>
            </a:extLst>
          </p:cNvPr>
          <p:cNvSpPr txBox="1"/>
          <p:nvPr/>
        </p:nvSpPr>
        <p:spPr>
          <a:xfrm>
            <a:off x="12646295" y="7938154"/>
            <a:ext cx="23550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09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7C119094-0A91-916E-EDF4-25629414B53E}"/>
              </a:ext>
            </a:extLst>
          </p:cNvPr>
          <p:cNvSpPr txBox="1"/>
          <p:nvPr/>
        </p:nvSpPr>
        <p:spPr>
          <a:xfrm>
            <a:off x="12053063" y="9023335"/>
            <a:ext cx="3518845" cy="3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Lato Italics"/>
                <a:cs typeface="Times New Roman" panose="02020603050405020304" pitchFamily="18" charset="0"/>
                <a:sym typeface="Lato Italics"/>
              </a:rPr>
              <a:t>CONCLUSION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1" grpId="0"/>
      <p:bldP spid="52" grpId="0"/>
      <p:bldP spid="53" grpId="0"/>
      <p:bldP spid="54" grpId="0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2409868" y="2015231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0" y="0"/>
                </a:moveTo>
                <a:lnTo>
                  <a:pt x="10408616" y="0"/>
                </a:lnTo>
                <a:lnTo>
                  <a:pt x="10408616" y="2068185"/>
                </a:lnTo>
                <a:lnTo>
                  <a:pt x="0" y="206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89277" y="478592"/>
            <a:ext cx="14266872" cy="4004785"/>
            <a:chOff x="0" y="0"/>
            <a:chExt cx="2488376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8376" cy="698500"/>
            </a:xfrm>
            <a:custGeom>
              <a:avLst/>
              <a:gdLst/>
              <a:ahLst/>
              <a:cxnLst/>
              <a:rect l="l" t="t" r="r" b="b"/>
              <a:pathLst>
                <a:path w="2488376" h="698500">
                  <a:moveTo>
                    <a:pt x="2488376" y="349250"/>
                  </a:moveTo>
                  <a:lnTo>
                    <a:pt x="228517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5176" y="0"/>
                  </a:lnTo>
                  <a:lnTo>
                    <a:pt x="2488376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22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46351" y="918678"/>
            <a:ext cx="14349388" cy="4004785"/>
            <a:chOff x="0" y="0"/>
            <a:chExt cx="2502768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2768" cy="698500"/>
            </a:xfrm>
            <a:custGeom>
              <a:avLst/>
              <a:gdLst/>
              <a:ahLst/>
              <a:cxnLst/>
              <a:rect l="l" t="t" r="r" b="b"/>
              <a:pathLst>
                <a:path w="2502768" h="698500">
                  <a:moveTo>
                    <a:pt x="2502768" y="349250"/>
                  </a:moveTo>
                  <a:lnTo>
                    <a:pt x="229956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99568" y="0"/>
                  </a:lnTo>
                  <a:lnTo>
                    <a:pt x="2502768" y="349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227416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4115959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35411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29662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5048895" y="-8421452"/>
            <a:ext cx="15528628" cy="13344915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0347" y="9124465"/>
            <a:ext cx="19531041" cy="13344915"/>
            <a:chOff x="0" y="0"/>
            <a:chExt cx="1022294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943080" y="5381739"/>
            <a:ext cx="6015687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EXECUTIVE SUMMARY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94174" y="4759295"/>
            <a:ext cx="793006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churn cuts revenue, raises acquisition costs, and shrinks market share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 to spot at-risk customers early for targeted retention.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 churn by 50%, saving millions and boosting loyalty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103EBC8-B5E4-08B8-2BC1-B84E294CB5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506"/>
          <a:stretch>
            <a:fillRect/>
          </a:stretch>
        </p:blipFill>
        <p:spPr>
          <a:xfrm>
            <a:off x="3638488" y="918678"/>
            <a:ext cx="12148434" cy="37831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0B3C-FF99-57AE-8C72-EB23B492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96CEF2-B782-734A-5BC2-56F51096F126}"/>
              </a:ext>
            </a:extLst>
          </p:cNvPr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5E0B08-900B-21C3-71D6-99DF4E4765A3}"/>
                </a:ext>
              </a:extLst>
            </p:cNvPr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CBA401-EF15-8764-DDE8-937D0817E461}"/>
                </a:ext>
              </a:extLst>
            </p:cNvPr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1D46262-288B-A28F-AD62-9FD50A5364A0}"/>
              </a:ext>
            </a:extLst>
          </p:cNvPr>
          <p:cNvSpPr/>
          <p:nvPr/>
        </p:nvSpPr>
        <p:spPr>
          <a:xfrm rot="5400000">
            <a:off x="-2409868" y="2015231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0" y="0"/>
                </a:moveTo>
                <a:lnTo>
                  <a:pt x="10408616" y="0"/>
                </a:lnTo>
                <a:lnTo>
                  <a:pt x="10408616" y="2068185"/>
                </a:lnTo>
                <a:lnTo>
                  <a:pt x="0" y="206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35D77A4-8335-4801-84AF-C9B464025250}"/>
              </a:ext>
            </a:extLst>
          </p:cNvPr>
          <p:cNvGrpSpPr/>
          <p:nvPr/>
        </p:nvGrpSpPr>
        <p:grpSpPr>
          <a:xfrm>
            <a:off x="2389277" y="478592"/>
            <a:ext cx="14266872" cy="4004785"/>
            <a:chOff x="0" y="0"/>
            <a:chExt cx="2488376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418D2D6-DA53-8BAE-D1E0-880BE540B8FD}"/>
                </a:ext>
              </a:extLst>
            </p:cNvPr>
            <p:cNvSpPr/>
            <p:nvPr/>
          </p:nvSpPr>
          <p:spPr>
            <a:xfrm>
              <a:off x="0" y="0"/>
              <a:ext cx="2488376" cy="698500"/>
            </a:xfrm>
            <a:custGeom>
              <a:avLst/>
              <a:gdLst/>
              <a:ahLst/>
              <a:cxnLst/>
              <a:rect l="l" t="t" r="r" b="b"/>
              <a:pathLst>
                <a:path w="2488376" h="698500">
                  <a:moveTo>
                    <a:pt x="2488376" y="349250"/>
                  </a:moveTo>
                  <a:lnTo>
                    <a:pt x="228517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5176" y="0"/>
                  </a:lnTo>
                  <a:lnTo>
                    <a:pt x="2488376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7A8B22-38B5-E86A-8A62-B8D210521D1A}"/>
                </a:ext>
              </a:extLst>
            </p:cNvPr>
            <p:cNvSpPr txBox="1"/>
            <p:nvPr/>
          </p:nvSpPr>
          <p:spPr>
            <a:xfrm>
              <a:off x="114300" y="-38100"/>
              <a:ext cx="22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66D5D3C-20E0-A1FE-9EED-1A68DA7A43B8}"/>
              </a:ext>
            </a:extLst>
          </p:cNvPr>
          <p:cNvGrpSpPr/>
          <p:nvPr/>
        </p:nvGrpSpPr>
        <p:grpSpPr>
          <a:xfrm>
            <a:off x="2646351" y="918678"/>
            <a:ext cx="14349388" cy="4004785"/>
            <a:chOff x="0" y="0"/>
            <a:chExt cx="2502768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D845313-61FF-9C6B-2529-0C9917EAC32A}"/>
                </a:ext>
              </a:extLst>
            </p:cNvPr>
            <p:cNvSpPr/>
            <p:nvPr/>
          </p:nvSpPr>
          <p:spPr>
            <a:xfrm>
              <a:off x="0" y="0"/>
              <a:ext cx="2502768" cy="698500"/>
            </a:xfrm>
            <a:custGeom>
              <a:avLst/>
              <a:gdLst/>
              <a:ahLst/>
              <a:cxnLst/>
              <a:rect l="l" t="t" r="r" b="b"/>
              <a:pathLst>
                <a:path w="2502768" h="698500">
                  <a:moveTo>
                    <a:pt x="2502768" y="349250"/>
                  </a:moveTo>
                  <a:lnTo>
                    <a:pt x="229956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99568" y="0"/>
                  </a:lnTo>
                  <a:lnTo>
                    <a:pt x="2502768" y="349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99B008A-281D-74BF-DC9B-0E2DAA9988B4}"/>
                </a:ext>
              </a:extLst>
            </p:cNvPr>
            <p:cNvSpPr txBox="1"/>
            <p:nvPr/>
          </p:nvSpPr>
          <p:spPr>
            <a:xfrm>
              <a:off x="114300" y="-38100"/>
              <a:ext cx="227416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BF17AF9B-4A40-B39F-2D0D-84C17D0E93A3}"/>
              </a:ext>
            </a:extLst>
          </p:cNvPr>
          <p:cNvSpPr/>
          <p:nvPr/>
        </p:nvSpPr>
        <p:spPr>
          <a:xfrm rot="5400000">
            <a:off x="4115959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A38173D-9DF8-9CD9-F9FF-6A3CB97DF49F}"/>
              </a:ext>
            </a:extLst>
          </p:cNvPr>
          <p:cNvSpPr/>
          <p:nvPr/>
        </p:nvSpPr>
        <p:spPr>
          <a:xfrm rot="5400000">
            <a:off x="35411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035635B-BBAA-50ED-A266-9CD2E594B6B5}"/>
              </a:ext>
            </a:extLst>
          </p:cNvPr>
          <p:cNvSpPr/>
          <p:nvPr/>
        </p:nvSpPr>
        <p:spPr>
          <a:xfrm rot="5400000">
            <a:off x="29662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BBF8C83-A9FD-7F1F-6870-A9EBF4008077}"/>
              </a:ext>
            </a:extLst>
          </p:cNvPr>
          <p:cNvGrpSpPr/>
          <p:nvPr/>
        </p:nvGrpSpPr>
        <p:grpSpPr>
          <a:xfrm>
            <a:off x="15048895" y="-8421452"/>
            <a:ext cx="15528628" cy="13344915"/>
            <a:chOff x="0" y="0"/>
            <a:chExt cx="812800" cy="6985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EEC2295-3526-3F90-014A-520DC22333D6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BDE0969-740A-6D56-113B-FE2C16329C5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86E3BAB-5493-C205-CF6A-4C6BFF280393}"/>
              </a:ext>
            </a:extLst>
          </p:cNvPr>
          <p:cNvGrpSpPr/>
          <p:nvPr/>
        </p:nvGrpSpPr>
        <p:grpSpPr>
          <a:xfrm>
            <a:off x="1760347" y="9124465"/>
            <a:ext cx="19531041" cy="13344915"/>
            <a:chOff x="0" y="0"/>
            <a:chExt cx="1022294" cy="6985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5F2CE26-1C1B-CC8F-5B5F-038994A2E987}"/>
                </a:ext>
              </a:extLst>
            </p:cNvPr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AE8FAB0-A59A-57BD-9751-E4D762E91FE6}"/>
                </a:ext>
              </a:extLst>
            </p:cNvPr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ECB96CBC-708C-AB26-CB84-250F1D946E23}"/>
              </a:ext>
            </a:extLst>
          </p:cNvPr>
          <p:cNvSpPr txBox="1"/>
          <p:nvPr/>
        </p:nvSpPr>
        <p:spPr>
          <a:xfrm>
            <a:off x="2943080" y="5381739"/>
            <a:ext cx="6015687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THE DATA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587EAB9-0F19-70A0-09D1-FF4091213271}"/>
              </a:ext>
            </a:extLst>
          </p:cNvPr>
          <p:cNvSpPr txBox="1"/>
          <p:nvPr/>
        </p:nvSpPr>
        <p:spPr>
          <a:xfrm>
            <a:off x="11008237" y="2474986"/>
            <a:ext cx="656396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sample of 7,043 customers was analyzed to predict churn and pinpoint the top drivers that influenced their decision. </a:t>
            </a: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5603E-C65B-7E35-BE28-FEEDC74EBA3B}"/>
              </a:ext>
            </a:extLst>
          </p:cNvPr>
          <p:cNvSpPr txBox="1"/>
          <p:nvPr/>
        </p:nvSpPr>
        <p:spPr>
          <a:xfrm>
            <a:off x="10119236" y="5249591"/>
            <a:ext cx="7037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Over 26% of customers churn, with an average monthly charge of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$65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 Rogers' 12 million subscribers, 26% churn equates to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million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 customers. </a:t>
            </a:r>
          </a:p>
          <a:p>
            <a:endParaRPr lang="en-C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Loss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represents a missed revenue of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$201.5 million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9BC0AFE-4519-29B9-C29F-58E65481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04" y="913465"/>
            <a:ext cx="6991866" cy="441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613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2409868" y="2015231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0" y="0"/>
                </a:moveTo>
                <a:lnTo>
                  <a:pt x="10408616" y="0"/>
                </a:lnTo>
                <a:lnTo>
                  <a:pt x="10408616" y="2068185"/>
                </a:lnTo>
                <a:lnTo>
                  <a:pt x="0" y="206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89277" y="478592"/>
            <a:ext cx="14266872" cy="4004785"/>
            <a:chOff x="0" y="0"/>
            <a:chExt cx="2488376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8376" cy="698500"/>
            </a:xfrm>
            <a:custGeom>
              <a:avLst/>
              <a:gdLst/>
              <a:ahLst/>
              <a:cxnLst/>
              <a:rect l="l" t="t" r="r" b="b"/>
              <a:pathLst>
                <a:path w="2488376" h="698500">
                  <a:moveTo>
                    <a:pt x="2488376" y="349250"/>
                  </a:moveTo>
                  <a:lnTo>
                    <a:pt x="228517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5176" y="0"/>
                  </a:lnTo>
                  <a:lnTo>
                    <a:pt x="2488376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22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46351" y="918678"/>
            <a:ext cx="14349388" cy="4004785"/>
            <a:chOff x="0" y="0"/>
            <a:chExt cx="2502768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2768" cy="698500"/>
            </a:xfrm>
            <a:custGeom>
              <a:avLst/>
              <a:gdLst/>
              <a:ahLst/>
              <a:cxnLst/>
              <a:rect l="l" t="t" r="r" b="b"/>
              <a:pathLst>
                <a:path w="2502768" h="698500">
                  <a:moveTo>
                    <a:pt x="2502768" y="349250"/>
                  </a:moveTo>
                  <a:lnTo>
                    <a:pt x="229956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99568" y="0"/>
                  </a:lnTo>
                  <a:lnTo>
                    <a:pt x="2502768" y="349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227416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4115959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35411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29662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5048895" y="-8421452"/>
            <a:ext cx="15528628" cy="13344915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0347" y="9124465"/>
            <a:ext cx="19531041" cy="13344915"/>
            <a:chOff x="0" y="0"/>
            <a:chExt cx="1022294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943080" y="5381739"/>
            <a:ext cx="589612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6507" y="4503432"/>
            <a:ext cx="7894871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Despite steady acquisition, churn diminishes value as new and long-term customers leave due to frustration.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One-size-fits-all strategies waste marketing spend and miss retention chances.</a:t>
            </a:r>
          </a:p>
          <a:p>
            <a:endParaRPr lang="en-CA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Acquisition costs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2–3x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than retention, and up to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sales come from repeat customers.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Many of our customers exit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unnoticed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98" name="Picture 2" descr="Telecom Churn Prediction Challenge | by Kathiravan K | Medium">
            <a:extLst>
              <a:ext uri="{FF2B5EF4-FFF2-40B4-BE49-F238E27FC236}">
                <a16:creationId xmlns:a16="http://schemas.microsoft.com/office/drawing/2014/main" id="{0942A69A-33CC-E1D8-DCEC-8CB0800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32" y="938733"/>
            <a:ext cx="10026675" cy="36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115AF-77D8-3F14-ABE0-B79EE228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CB97F2-919C-2877-461D-DB222A3EC6CE}"/>
              </a:ext>
            </a:extLst>
          </p:cNvPr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439053-A0EE-51AC-98F4-62E9A81D47C5}"/>
                </a:ext>
              </a:extLst>
            </p:cNvPr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6AF3774-243D-1CC2-353A-472E937E4690}"/>
                </a:ext>
              </a:extLst>
            </p:cNvPr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B6C658C-8F06-5A59-907B-A5F42E75685A}"/>
              </a:ext>
            </a:extLst>
          </p:cNvPr>
          <p:cNvSpPr/>
          <p:nvPr/>
        </p:nvSpPr>
        <p:spPr>
          <a:xfrm rot="5400000">
            <a:off x="-2409868" y="2015231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0" y="0"/>
                </a:moveTo>
                <a:lnTo>
                  <a:pt x="10408616" y="0"/>
                </a:lnTo>
                <a:lnTo>
                  <a:pt x="10408616" y="2068185"/>
                </a:lnTo>
                <a:lnTo>
                  <a:pt x="0" y="206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F748630-A31E-FE25-03D2-E9787077FA11}"/>
              </a:ext>
            </a:extLst>
          </p:cNvPr>
          <p:cNvGrpSpPr/>
          <p:nvPr/>
        </p:nvGrpSpPr>
        <p:grpSpPr>
          <a:xfrm>
            <a:off x="2389277" y="478592"/>
            <a:ext cx="14266872" cy="4004785"/>
            <a:chOff x="0" y="0"/>
            <a:chExt cx="2488376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007ECC-E731-5194-62FA-A0C468E4196E}"/>
                </a:ext>
              </a:extLst>
            </p:cNvPr>
            <p:cNvSpPr/>
            <p:nvPr/>
          </p:nvSpPr>
          <p:spPr>
            <a:xfrm>
              <a:off x="0" y="0"/>
              <a:ext cx="2488376" cy="698500"/>
            </a:xfrm>
            <a:custGeom>
              <a:avLst/>
              <a:gdLst/>
              <a:ahLst/>
              <a:cxnLst/>
              <a:rect l="l" t="t" r="r" b="b"/>
              <a:pathLst>
                <a:path w="2488376" h="698500">
                  <a:moveTo>
                    <a:pt x="2488376" y="349250"/>
                  </a:moveTo>
                  <a:lnTo>
                    <a:pt x="228517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5176" y="0"/>
                  </a:lnTo>
                  <a:lnTo>
                    <a:pt x="2488376" y="34925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4094E8-D294-C811-3F96-45851849F37B}"/>
                </a:ext>
              </a:extLst>
            </p:cNvPr>
            <p:cNvSpPr txBox="1"/>
            <p:nvPr/>
          </p:nvSpPr>
          <p:spPr>
            <a:xfrm>
              <a:off x="114300" y="-38100"/>
              <a:ext cx="22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875B047-F7C1-5A5C-2D77-E1C0D37D15AC}"/>
              </a:ext>
            </a:extLst>
          </p:cNvPr>
          <p:cNvGrpSpPr/>
          <p:nvPr/>
        </p:nvGrpSpPr>
        <p:grpSpPr>
          <a:xfrm>
            <a:off x="2646351" y="918678"/>
            <a:ext cx="14349388" cy="4004785"/>
            <a:chOff x="0" y="0"/>
            <a:chExt cx="2502768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8E56100-8636-C6FF-8846-6E41D28B2050}"/>
                </a:ext>
              </a:extLst>
            </p:cNvPr>
            <p:cNvSpPr/>
            <p:nvPr/>
          </p:nvSpPr>
          <p:spPr>
            <a:xfrm>
              <a:off x="0" y="0"/>
              <a:ext cx="2502768" cy="698500"/>
            </a:xfrm>
            <a:custGeom>
              <a:avLst/>
              <a:gdLst/>
              <a:ahLst/>
              <a:cxnLst/>
              <a:rect l="l" t="t" r="r" b="b"/>
              <a:pathLst>
                <a:path w="2502768" h="698500">
                  <a:moveTo>
                    <a:pt x="2502768" y="349250"/>
                  </a:moveTo>
                  <a:lnTo>
                    <a:pt x="229956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99568" y="0"/>
                  </a:lnTo>
                  <a:lnTo>
                    <a:pt x="2502768" y="349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AD5F5D7-DF94-2F8C-5409-736137EAFC35}"/>
                </a:ext>
              </a:extLst>
            </p:cNvPr>
            <p:cNvSpPr txBox="1"/>
            <p:nvPr/>
          </p:nvSpPr>
          <p:spPr>
            <a:xfrm>
              <a:off x="114300" y="-38100"/>
              <a:ext cx="227416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F573442-82B5-786B-8C55-D53F4D94EDDA}"/>
              </a:ext>
            </a:extLst>
          </p:cNvPr>
          <p:cNvSpPr/>
          <p:nvPr/>
        </p:nvSpPr>
        <p:spPr>
          <a:xfrm rot="5400000">
            <a:off x="4115959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5910BF2-9F6F-5B9F-FC7D-80575D2E0226}"/>
              </a:ext>
            </a:extLst>
          </p:cNvPr>
          <p:cNvSpPr/>
          <p:nvPr/>
        </p:nvSpPr>
        <p:spPr>
          <a:xfrm rot="5400000">
            <a:off x="35411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F73EDA4-A478-8C1B-56E5-6E7EC8518D0C}"/>
              </a:ext>
            </a:extLst>
          </p:cNvPr>
          <p:cNvSpPr/>
          <p:nvPr/>
        </p:nvSpPr>
        <p:spPr>
          <a:xfrm rot="5400000">
            <a:off x="29662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EEAAFFC-DDC0-AD56-7524-2840E57CF502}"/>
              </a:ext>
            </a:extLst>
          </p:cNvPr>
          <p:cNvGrpSpPr/>
          <p:nvPr/>
        </p:nvGrpSpPr>
        <p:grpSpPr>
          <a:xfrm>
            <a:off x="15048895" y="-8421452"/>
            <a:ext cx="15528628" cy="13344915"/>
            <a:chOff x="0" y="0"/>
            <a:chExt cx="812800" cy="6985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190D1FE-C3E5-C2D3-5E4E-764216207424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6DBE242-2433-9912-5998-EAA1522C5DC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56D40A3-785E-822B-B753-3CF3A9BD6C9C}"/>
              </a:ext>
            </a:extLst>
          </p:cNvPr>
          <p:cNvGrpSpPr/>
          <p:nvPr/>
        </p:nvGrpSpPr>
        <p:grpSpPr>
          <a:xfrm>
            <a:off x="1760347" y="9124465"/>
            <a:ext cx="19531041" cy="13344915"/>
            <a:chOff x="0" y="0"/>
            <a:chExt cx="1022294" cy="6985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204BB6-73B9-063E-F774-1DFDAAB005A5}"/>
                </a:ext>
              </a:extLst>
            </p:cNvPr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837E66B-6CE2-723C-3F0D-B9E33AD1710C}"/>
                </a:ext>
              </a:extLst>
            </p:cNvPr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F564BD5-DABD-549E-E026-144519E53850}"/>
              </a:ext>
            </a:extLst>
          </p:cNvPr>
          <p:cNvSpPr txBox="1"/>
          <p:nvPr/>
        </p:nvSpPr>
        <p:spPr>
          <a:xfrm>
            <a:off x="2943080" y="5381739"/>
            <a:ext cx="589612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SOLUTION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9026A6F-6B0C-F1E5-4F3A-03A0FF9CD217}"/>
              </a:ext>
            </a:extLst>
          </p:cNvPr>
          <p:cNvSpPr txBox="1"/>
          <p:nvPr/>
        </p:nvSpPr>
        <p:spPr>
          <a:xfrm>
            <a:off x="9649754" y="4923463"/>
            <a:ext cx="7894871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Churn Model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Leverages advanced analytics to identify at-risk customers, enabling timely interventions.</a:t>
            </a:r>
          </a:p>
          <a:p>
            <a:endParaRPr lang="en-CA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b="1" dirty="0"/>
              <a:t>Actionable Insights</a:t>
            </a:r>
            <a:r>
              <a:rPr lang="en-CA" sz="2800" dirty="0"/>
              <a:t>: Highlights key churn drivers to shape retention, upselling, and cross-selling strategies.</a:t>
            </a:r>
          </a:p>
          <a:p>
            <a:endParaRPr lang="en-CA" sz="2800" dirty="0"/>
          </a:p>
          <a:p>
            <a:r>
              <a:rPr lang="en-CA" sz="2800" b="1" dirty="0"/>
              <a:t>Revenue Impact</a:t>
            </a:r>
            <a:r>
              <a:rPr lang="en-CA" sz="2800" dirty="0"/>
              <a:t>: Targets high-value, high-risk customers, boosting ROI and retention rates, &amp; Revenue.</a:t>
            </a:r>
          </a:p>
          <a:p>
            <a:endParaRPr lang="en-CA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D77DB-48E5-CCDB-A256-203B2D002573}"/>
              </a:ext>
            </a:extLst>
          </p:cNvPr>
          <p:cNvSpPr txBox="1"/>
          <p:nvPr/>
        </p:nvSpPr>
        <p:spPr>
          <a:xfrm>
            <a:off x="2478998" y="7653086"/>
            <a:ext cx="6865068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251E3B"/>
                </a:solidFill>
                <a:effectLst/>
                <a:uLnTx/>
                <a:uFillTx/>
                <a:latin typeface="Lato Heavy"/>
                <a:ea typeface="Lato Heavy"/>
                <a:cs typeface="Lato Heavy"/>
                <a:sym typeface="Lato Heavy"/>
              </a:rPr>
              <a:t>OPPORTUNITY</a:t>
            </a:r>
          </a:p>
        </p:txBody>
      </p:sp>
      <p:pic>
        <p:nvPicPr>
          <p:cNvPr id="32" name="Picture 31" descr="A person and person running&#10;&#10;AI-generated content may be incorrect.">
            <a:extLst>
              <a:ext uri="{FF2B5EF4-FFF2-40B4-BE49-F238E27FC236}">
                <a16:creationId xmlns:a16="http://schemas.microsoft.com/office/drawing/2014/main" id="{AB18E2B1-0DE0-DCF3-3235-3FC5B92DF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67" y="918678"/>
            <a:ext cx="11850082" cy="35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16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H="1">
            <a:off x="-2409868" y="8224207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10408616" y="0"/>
                </a:moveTo>
                <a:lnTo>
                  <a:pt x="0" y="0"/>
                </a:lnTo>
                <a:lnTo>
                  <a:pt x="0" y="2068186"/>
                </a:lnTo>
                <a:lnTo>
                  <a:pt x="10408616" y="2068186"/>
                </a:lnTo>
                <a:lnTo>
                  <a:pt x="104086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5400000">
            <a:off x="-134092" y="3957232"/>
            <a:ext cx="6523144" cy="666081"/>
            <a:chOff x="0" y="0"/>
            <a:chExt cx="1879053" cy="1918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9053" cy="191871"/>
            </a:xfrm>
            <a:custGeom>
              <a:avLst/>
              <a:gdLst/>
              <a:ahLst/>
              <a:cxnLst/>
              <a:rect l="l" t="t" r="r" b="b"/>
              <a:pathLst>
                <a:path w="1879053" h="191871">
                  <a:moveTo>
                    <a:pt x="203200" y="0"/>
                  </a:moveTo>
                  <a:lnTo>
                    <a:pt x="1879053" y="0"/>
                  </a:lnTo>
                  <a:lnTo>
                    <a:pt x="1675853" y="191871"/>
                  </a:lnTo>
                  <a:lnTo>
                    <a:pt x="0" y="19187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1675853" cy="22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09533" y="1162050"/>
            <a:ext cx="1304976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EXPLORATION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109594" y="-4574450"/>
            <a:ext cx="19531041" cy="13344915"/>
            <a:chOff x="0" y="0"/>
            <a:chExt cx="1022294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3DC378-F1AE-9BF7-1226-6F1306D6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93" y="2041178"/>
            <a:ext cx="7338108" cy="374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433D7FA-35E4-F931-2444-9CB000A8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721" y="1947632"/>
            <a:ext cx="7338108" cy="38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6E31C0D-0C25-D319-3E10-CE32889551C2}"/>
              </a:ext>
            </a:extLst>
          </p:cNvPr>
          <p:cNvSpPr txBox="1"/>
          <p:nvPr/>
        </p:nvSpPr>
        <p:spPr>
          <a:xfrm>
            <a:off x="3823091" y="6149757"/>
            <a:ext cx="624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churned customers left due 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Dissatisfaction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next most common reasons for churn.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reasons account for a smaller portion of churn cases.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3AD0F1-91E9-FE00-CB6F-B4BAF5317C3D}"/>
              </a:ext>
            </a:extLst>
          </p:cNvPr>
          <p:cNvSpPr txBox="1"/>
          <p:nvPr/>
        </p:nvSpPr>
        <p:spPr>
          <a:xfrm>
            <a:off x="10545387" y="6168965"/>
            <a:ext cx="75450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Diego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churn count among all cities.</a:t>
            </a:r>
          </a:p>
          <a:p>
            <a:pPr>
              <a:buNone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Angeles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shows a large churn volume.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A4F07-FE68-85AA-327D-62190E25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C00D31-ED9C-498B-92B3-B3802ED1230A}"/>
              </a:ext>
            </a:extLst>
          </p:cNvPr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2F2432-F94E-EBF1-BBFF-7C00548BB33A}"/>
                </a:ext>
              </a:extLst>
            </p:cNvPr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E81F99-5126-6491-D9AB-B43FBFA2527A}"/>
                </a:ext>
              </a:extLst>
            </p:cNvPr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2E236B4-1228-26D3-A48A-84842B9E9597}"/>
              </a:ext>
            </a:extLst>
          </p:cNvPr>
          <p:cNvSpPr/>
          <p:nvPr/>
        </p:nvSpPr>
        <p:spPr>
          <a:xfrm rot="5400000" flipH="1">
            <a:off x="-2409868" y="8224207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10408616" y="0"/>
                </a:moveTo>
                <a:lnTo>
                  <a:pt x="0" y="0"/>
                </a:lnTo>
                <a:lnTo>
                  <a:pt x="0" y="2068186"/>
                </a:lnTo>
                <a:lnTo>
                  <a:pt x="10408616" y="2068186"/>
                </a:lnTo>
                <a:lnTo>
                  <a:pt x="104086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8F3B3CF-777C-6BF0-2ABA-8A8F95E89214}"/>
              </a:ext>
            </a:extLst>
          </p:cNvPr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4FE49A-DDBF-E534-C872-73CAE12D56F9}"/>
              </a:ext>
            </a:extLst>
          </p:cNvPr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140F9A0-5052-33D8-7E67-43212979601F}"/>
              </a:ext>
            </a:extLst>
          </p:cNvPr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71D3BCE-9984-22ED-2F42-FCEBC367008C}"/>
              </a:ext>
            </a:extLst>
          </p:cNvPr>
          <p:cNvGrpSpPr/>
          <p:nvPr/>
        </p:nvGrpSpPr>
        <p:grpSpPr>
          <a:xfrm rot="5400000">
            <a:off x="-134092" y="3957232"/>
            <a:ext cx="6523144" cy="666081"/>
            <a:chOff x="0" y="0"/>
            <a:chExt cx="1879053" cy="1918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B330EFD-353C-E984-6DA9-3CC775628647}"/>
                </a:ext>
              </a:extLst>
            </p:cNvPr>
            <p:cNvSpPr/>
            <p:nvPr/>
          </p:nvSpPr>
          <p:spPr>
            <a:xfrm>
              <a:off x="0" y="0"/>
              <a:ext cx="1879053" cy="191871"/>
            </a:xfrm>
            <a:custGeom>
              <a:avLst/>
              <a:gdLst/>
              <a:ahLst/>
              <a:cxnLst/>
              <a:rect l="l" t="t" r="r" b="b"/>
              <a:pathLst>
                <a:path w="1879053" h="191871">
                  <a:moveTo>
                    <a:pt x="203200" y="0"/>
                  </a:moveTo>
                  <a:lnTo>
                    <a:pt x="1879053" y="0"/>
                  </a:lnTo>
                  <a:lnTo>
                    <a:pt x="1675853" y="191871"/>
                  </a:lnTo>
                  <a:lnTo>
                    <a:pt x="0" y="19187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6E3C8B3-96C4-9B52-33F1-77EE65552CA9}"/>
                </a:ext>
              </a:extLst>
            </p:cNvPr>
            <p:cNvSpPr txBox="1"/>
            <p:nvPr/>
          </p:nvSpPr>
          <p:spPr>
            <a:xfrm>
              <a:off x="101600" y="-38100"/>
              <a:ext cx="1675853" cy="22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AFB1005-E9FD-3D3F-DEAE-944CABF4F50C}"/>
              </a:ext>
            </a:extLst>
          </p:cNvPr>
          <p:cNvSpPr txBox="1"/>
          <p:nvPr/>
        </p:nvSpPr>
        <p:spPr>
          <a:xfrm>
            <a:off x="4209533" y="1162050"/>
            <a:ext cx="1304976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EXPLORATION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A5EF0F9-C87A-6DED-4ACD-4B269D44553B}"/>
              </a:ext>
            </a:extLst>
          </p:cNvPr>
          <p:cNvGrpSpPr/>
          <p:nvPr/>
        </p:nvGrpSpPr>
        <p:grpSpPr>
          <a:xfrm>
            <a:off x="16109594" y="-4574450"/>
            <a:ext cx="19531041" cy="13344915"/>
            <a:chOff x="0" y="0"/>
            <a:chExt cx="1022294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C59458-8116-B3B0-04AD-133ED6FB0412}"/>
                </a:ext>
              </a:extLst>
            </p:cNvPr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DBD8246-FEC6-B02B-A099-E48D9E619A61}"/>
                </a:ext>
              </a:extLst>
            </p:cNvPr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9319FD-1AFC-6AC0-C186-97D480B7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89" y="2138614"/>
            <a:ext cx="721411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86C1AA-E75B-63DD-8D84-42DEBAC1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88" y="2098007"/>
            <a:ext cx="7227047" cy="40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3DE62-070B-9ACF-375E-CE3F2E4E8A40}"/>
              </a:ext>
            </a:extLst>
          </p:cNvPr>
          <p:cNvSpPr txBox="1"/>
          <p:nvPr/>
        </p:nvSpPr>
        <p:spPr>
          <a:xfrm>
            <a:off x="4109912" y="6177214"/>
            <a:ext cx="64992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Optic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the highest churn.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show lower churn levels but still contribute to overall losses.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internet has very low churn numbers, suggesting minimal engagement risk.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FD4F1-0B7D-8107-D0C1-DC82D3257061}"/>
              </a:ext>
            </a:extLst>
          </p:cNvPr>
          <p:cNvSpPr txBox="1"/>
          <p:nvPr/>
        </p:nvSpPr>
        <p:spPr>
          <a:xfrm>
            <a:off x="11184030" y="6242003"/>
            <a:ext cx="66717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Month-to-Month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contracts have the highest churn rate, showing significantly more customer losses than other contract types.</a:t>
            </a:r>
          </a:p>
          <a:p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20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79D7-2528-4BA7-EB79-C449A164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F709DD-E826-CB24-DC69-C4E4F776A2D9}"/>
              </a:ext>
            </a:extLst>
          </p:cNvPr>
          <p:cNvGrpSpPr/>
          <p:nvPr/>
        </p:nvGrpSpPr>
        <p:grpSpPr>
          <a:xfrm>
            <a:off x="-403789" y="0"/>
            <a:ext cx="2821640" cy="10512563"/>
            <a:chOff x="0" y="0"/>
            <a:chExt cx="743148" cy="27687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C1364F-EBED-A5AD-1B20-1D00A151E012}"/>
                </a:ext>
              </a:extLst>
            </p:cNvPr>
            <p:cNvSpPr/>
            <p:nvPr/>
          </p:nvSpPr>
          <p:spPr>
            <a:xfrm>
              <a:off x="0" y="0"/>
              <a:ext cx="743148" cy="2768741"/>
            </a:xfrm>
            <a:custGeom>
              <a:avLst/>
              <a:gdLst/>
              <a:ahLst/>
              <a:cxnLst/>
              <a:rect l="l" t="t" r="r" b="b"/>
              <a:pathLst>
                <a:path w="743148" h="2768741">
                  <a:moveTo>
                    <a:pt x="0" y="0"/>
                  </a:moveTo>
                  <a:lnTo>
                    <a:pt x="743148" y="0"/>
                  </a:lnTo>
                  <a:lnTo>
                    <a:pt x="743148" y="2768741"/>
                  </a:lnTo>
                  <a:lnTo>
                    <a:pt x="0" y="2768741"/>
                  </a:lnTo>
                  <a:close/>
                </a:path>
              </a:pathLst>
            </a:custGeom>
            <a:solidFill>
              <a:srgbClr val="251E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93F9FA-57E1-EDFA-ED8A-ED0D287B78ED}"/>
                </a:ext>
              </a:extLst>
            </p:cNvPr>
            <p:cNvSpPr txBox="1"/>
            <p:nvPr/>
          </p:nvSpPr>
          <p:spPr>
            <a:xfrm>
              <a:off x="0" y="-38100"/>
              <a:ext cx="743148" cy="28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9EC6AF0-77BC-FA89-185B-5F8517C47DD6}"/>
              </a:ext>
            </a:extLst>
          </p:cNvPr>
          <p:cNvSpPr/>
          <p:nvPr/>
        </p:nvSpPr>
        <p:spPr>
          <a:xfrm rot="5400000" flipH="1">
            <a:off x="-2409868" y="8224207"/>
            <a:ext cx="10408616" cy="2068186"/>
          </a:xfrm>
          <a:custGeom>
            <a:avLst/>
            <a:gdLst/>
            <a:ahLst/>
            <a:cxnLst/>
            <a:rect l="l" t="t" r="r" b="b"/>
            <a:pathLst>
              <a:path w="10408616" h="2068186">
                <a:moveTo>
                  <a:pt x="10408616" y="0"/>
                </a:moveTo>
                <a:lnTo>
                  <a:pt x="0" y="0"/>
                </a:lnTo>
                <a:lnTo>
                  <a:pt x="0" y="2068186"/>
                </a:lnTo>
                <a:lnTo>
                  <a:pt x="10408616" y="2068186"/>
                </a:lnTo>
                <a:lnTo>
                  <a:pt x="104086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4A995BA-E482-5BA4-20A4-0D113D7BF5C3}"/>
              </a:ext>
            </a:extLst>
          </p:cNvPr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514AA6F-5C1C-832C-8052-52D49EF599F8}"/>
              </a:ext>
            </a:extLst>
          </p:cNvPr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774EE8A-8744-8D14-BBDF-EF4B7C381C4F}"/>
              </a:ext>
            </a:extLst>
          </p:cNvPr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783E671-E162-33F8-B4DD-67A677744CB0}"/>
              </a:ext>
            </a:extLst>
          </p:cNvPr>
          <p:cNvGrpSpPr/>
          <p:nvPr/>
        </p:nvGrpSpPr>
        <p:grpSpPr>
          <a:xfrm rot="5400000">
            <a:off x="-134092" y="3957232"/>
            <a:ext cx="6523144" cy="666081"/>
            <a:chOff x="0" y="0"/>
            <a:chExt cx="1879053" cy="1918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184A776-399E-B62B-2901-594BEF793A2A}"/>
                </a:ext>
              </a:extLst>
            </p:cNvPr>
            <p:cNvSpPr/>
            <p:nvPr/>
          </p:nvSpPr>
          <p:spPr>
            <a:xfrm>
              <a:off x="0" y="0"/>
              <a:ext cx="1879053" cy="191871"/>
            </a:xfrm>
            <a:custGeom>
              <a:avLst/>
              <a:gdLst/>
              <a:ahLst/>
              <a:cxnLst/>
              <a:rect l="l" t="t" r="r" b="b"/>
              <a:pathLst>
                <a:path w="1879053" h="191871">
                  <a:moveTo>
                    <a:pt x="203200" y="0"/>
                  </a:moveTo>
                  <a:lnTo>
                    <a:pt x="1879053" y="0"/>
                  </a:lnTo>
                  <a:lnTo>
                    <a:pt x="1675853" y="191871"/>
                  </a:lnTo>
                  <a:lnTo>
                    <a:pt x="0" y="19187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2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4055088-2232-B90A-4369-A025BB0D60B4}"/>
                </a:ext>
              </a:extLst>
            </p:cNvPr>
            <p:cNvSpPr txBox="1"/>
            <p:nvPr/>
          </p:nvSpPr>
          <p:spPr>
            <a:xfrm>
              <a:off x="101600" y="-38100"/>
              <a:ext cx="1675853" cy="22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5E3587C-C9B5-033B-5E43-64D8A83052C8}"/>
              </a:ext>
            </a:extLst>
          </p:cNvPr>
          <p:cNvSpPr txBox="1"/>
          <p:nvPr/>
        </p:nvSpPr>
        <p:spPr>
          <a:xfrm>
            <a:off x="4209533" y="1162050"/>
            <a:ext cx="1304976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EXPLORATION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05CC4C6-D52F-C488-0777-C64E8ABC5971}"/>
              </a:ext>
            </a:extLst>
          </p:cNvPr>
          <p:cNvGrpSpPr/>
          <p:nvPr/>
        </p:nvGrpSpPr>
        <p:grpSpPr>
          <a:xfrm>
            <a:off x="16109594" y="-4574450"/>
            <a:ext cx="19531041" cy="13344915"/>
            <a:chOff x="0" y="0"/>
            <a:chExt cx="1022294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46B912F-F35A-0094-B727-DD8D3622E965}"/>
                </a:ext>
              </a:extLst>
            </p:cNvPr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AA8766E-9805-5C8B-D7A8-662B53C8FB2E}"/>
                </a:ext>
              </a:extLst>
            </p:cNvPr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22AD63DE-9DFB-30F5-1D69-62668F3FB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21" y="2028167"/>
            <a:ext cx="7415265" cy="375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E7317B9-FE22-F763-E188-1B1B72CD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2794" y="1877786"/>
            <a:ext cx="6483258" cy="39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693C73-8A94-C40D-3B8F-C42926A4EA95}"/>
              </a:ext>
            </a:extLst>
          </p:cNvPr>
          <p:cNvSpPr txBox="1"/>
          <p:nvPr/>
        </p:nvSpPr>
        <p:spPr>
          <a:xfrm>
            <a:off x="3828535" y="5900841"/>
            <a:ext cx="704725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Withdrawal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customers show the highest churn count among all payment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have a lower churn count but still represent a significant portion of losses.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Mailed Check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customers have the lowest churn numbers overall.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2BD57-3DC3-D990-089F-710EDD320DD9}"/>
              </a:ext>
            </a:extLst>
          </p:cNvPr>
          <p:cNvSpPr txBox="1"/>
          <p:nvPr/>
        </p:nvSpPr>
        <p:spPr>
          <a:xfrm>
            <a:off x="11312795" y="6307571"/>
            <a:ext cx="64832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“CASH COW”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30–50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group and the </a:t>
            </a: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50–70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group have the highest number of churned customers.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citizens 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highest churn rate.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34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1042</Words>
  <Application>Microsoft Macintosh PowerPoint</Application>
  <PresentationFormat>Custom</PresentationFormat>
  <Paragraphs>156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Lato</vt:lpstr>
      <vt:lpstr>Times New Roman</vt:lpstr>
      <vt:lpstr>Calibri</vt:lpstr>
      <vt:lpstr>Lato Heavy</vt:lpstr>
      <vt:lpstr>Lato Italics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Dark Purple And Orange Modern Customer-Centric Strategies Presentation</dc:title>
  <cp:lastModifiedBy>Chukwudera Chukelu</cp:lastModifiedBy>
  <cp:revision>7</cp:revision>
  <dcterms:created xsi:type="dcterms:W3CDTF">2006-08-16T00:00:00Z</dcterms:created>
  <dcterms:modified xsi:type="dcterms:W3CDTF">2025-08-11T07:26:11Z</dcterms:modified>
  <dc:identifier>DAGvr5rK9bk</dc:identifier>
</cp:coreProperties>
</file>